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7" r:id="rId2"/>
    <p:sldId id="258" r:id="rId3"/>
    <p:sldId id="271" r:id="rId4"/>
    <p:sldId id="282" r:id="rId5"/>
    <p:sldId id="285" r:id="rId6"/>
    <p:sldId id="265" r:id="rId7"/>
    <p:sldId id="266" r:id="rId8"/>
    <p:sldId id="267" r:id="rId9"/>
    <p:sldId id="269" r:id="rId10"/>
    <p:sldId id="268" r:id="rId11"/>
    <p:sldId id="270" r:id="rId12"/>
    <p:sldId id="288" r:id="rId13"/>
    <p:sldId id="273" r:id="rId14"/>
    <p:sldId id="286" r:id="rId15"/>
    <p:sldId id="287" r:id="rId16"/>
    <p:sldId id="289" r:id="rId17"/>
    <p:sldId id="290" r:id="rId18"/>
    <p:sldId id="272" r:id="rId19"/>
    <p:sldId id="259" r:id="rId20"/>
    <p:sldId id="260" r:id="rId21"/>
    <p:sldId id="276" r:id="rId22"/>
    <p:sldId id="261" r:id="rId23"/>
    <p:sldId id="262" r:id="rId24"/>
    <p:sldId id="263" r:id="rId25"/>
    <p:sldId id="280" r:id="rId26"/>
    <p:sldId id="283" r:id="rId27"/>
    <p:sldId id="284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15" autoAdjust="0"/>
    <p:restoredTop sz="78554" autoAdjust="0"/>
  </p:normalViewPr>
  <p:slideViewPr>
    <p:cSldViewPr snapToGrid="0">
      <p:cViewPr varScale="1">
        <p:scale>
          <a:sx n="68" d="100"/>
          <a:sy n="68" d="100"/>
        </p:scale>
        <p:origin x="917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6.xlsx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colrainp\Desktop\annecy%20wastage%20presentation\binomial%20mean%20and%20wastage%20sensitivity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Dptcharts!$E$6</c:f>
          <c:strCache>
            <c:ptCount val="1"/>
            <c:pt idx="0">
              <c:v>Darajhat; DTP; All days</c:v>
            </c:pt>
          </c:strCache>
        </c:strRef>
      </c:tx>
      <c:overlay val="0"/>
      <c:txPr>
        <a:bodyPr/>
        <a:lstStyle/>
        <a:p>
          <a:pPr>
            <a:defRPr sz="1800"/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1"/>
          <c:tx>
            <c:strRef>
              <c:f>Dptcharts!$B$11</c:f>
              <c:strCache>
                <c:ptCount val="1"/>
                <c:pt idx="0">
                  <c:v>Binomial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Dptcharts!$C$8:$CX$8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Dptcharts!$C$11:$CX$11</c:f>
              <c:numCache>
                <c:formatCode>General</c:formatCode>
                <c:ptCount val="100"/>
                <c:pt idx="0">
                  <c:v>4.8333792989503541</c:v>
                </c:pt>
                <c:pt idx="1">
                  <c:v>10.836124557324185</c:v>
                </c:pt>
                <c:pt idx="2">
                  <c:v>16.157088945687676</c:v>
                </c:pt>
                <c:pt idx="3">
                  <c:v>18.024709442097802</c:v>
                </c:pt>
                <c:pt idx="4">
                  <c:v>16.047805825867716</c:v>
                </c:pt>
                <c:pt idx="5">
                  <c:v>11.87767707183399</c:v>
                </c:pt>
                <c:pt idx="6">
                  <c:v>7.5170552282574592</c:v>
                </c:pt>
                <c:pt idx="7">
                  <c:v>4.1525667994809305</c:v>
                </c:pt>
                <c:pt idx="8">
                  <c:v>2.0341127691603127</c:v>
                </c:pt>
                <c:pt idx="9">
                  <c:v>0.89457217482426699</c:v>
                </c:pt>
                <c:pt idx="10">
                  <c:v>0.35677951840498551</c:v>
                </c:pt>
                <c:pt idx="11">
                  <c:v>0.13011582794877186</c:v>
                </c:pt>
                <c:pt idx="12">
                  <c:v>4.3694810709016887E-2</c:v>
                </c:pt>
                <c:pt idx="13">
                  <c:v>1.3591703791975281E-2</c:v>
                </c:pt>
                <c:pt idx="14">
                  <c:v>3.9362353634107708E-3</c:v>
                </c:pt>
                <c:pt idx="15">
                  <c:v>1.0660637442570775E-3</c:v>
                </c:pt>
                <c:pt idx="16">
                  <c:v>2.7106744161375473E-4</c:v>
                </c:pt>
                <c:pt idx="17">
                  <c:v>6.4933120721096432E-5</c:v>
                </c:pt>
                <c:pt idx="18">
                  <c:v>1.4699065245296383E-5</c:v>
                </c:pt>
                <c:pt idx="19">
                  <c:v>3.1531865768135723E-6</c:v>
                </c:pt>
                <c:pt idx="20">
                  <c:v>6.425848733086538E-7</c:v>
                </c:pt>
                <c:pt idx="21">
                  <c:v>1.2468533465470919E-7</c:v>
                </c:pt>
                <c:pt idx="22">
                  <c:v>2.3083399964125651E-8</c:v>
                </c:pt>
                <c:pt idx="23">
                  <c:v>4.0850999040455562E-9</c:v>
                </c:pt>
                <c:pt idx="24">
                  <c:v>6.9227069341675276E-10</c:v>
                </c:pt>
                <c:pt idx="25">
                  <c:v>1.1251546009627111E-10</c:v>
                </c:pt>
                <c:pt idx="26">
                  <c:v>1.7565137537928388E-11</c:v>
                </c:pt>
                <c:pt idx="27">
                  <c:v>2.6374688084984514E-12</c:v>
                </c:pt>
                <c:pt idx="28">
                  <c:v>3.8139148509988679E-13</c:v>
                </c:pt>
                <c:pt idx="29">
                  <c:v>5.3176088782744498E-14</c:v>
                </c:pt>
                <c:pt idx="30">
                  <c:v>7.1565461143617569E-15</c:v>
                </c:pt>
                <c:pt idx="31">
                  <c:v>9.3063956527486059E-16</c:v>
                </c:pt>
                <c:pt idx="32">
                  <c:v>1.1705013756796983E-16</c:v>
                </c:pt>
                <c:pt idx="33">
                  <c:v>1.4251835219376409E-17</c:v>
                </c:pt>
                <c:pt idx="34">
                  <c:v>1.6813224959264365E-18</c:v>
                </c:pt>
                <c:pt idx="35">
                  <c:v>1.9233766903817593E-19</c:v>
                </c:pt>
                <c:pt idx="36">
                  <c:v>2.1352220160588441E-20</c:v>
                </c:pt>
                <c:pt idx="37">
                  <c:v>2.3019795928647964E-21</c:v>
                </c:pt>
                <c:pt idx="38">
                  <c:v>2.4117790054827587E-22</c:v>
                </c:pt>
                <c:pt idx="39">
                  <c:v>2.4571619437580261E-23</c:v>
                </c:pt>
                <c:pt idx="40">
                  <c:v>2.4358961834265341E-24</c:v>
                </c:pt>
                <c:pt idx="41">
                  <c:v>2.3510825938346219E-25</c:v>
                </c:pt>
                <c:pt idx="42">
                  <c:v>2.2105702807747546E-26</c:v>
                </c:pt>
                <c:pt idx="43">
                  <c:v>2.0258158731439614E-27</c:v>
                </c:pt>
                <c:pt idx="44">
                  <c:v>1.8104065389626441E-28</c:v>
                </c:pt>
                <c:pt idx="45">
                  <c:v>1.578498454962712E-29</c:v>
                </c:pt>
                <c:pt idx="46">
                  <c:v>1.3434029403937745E-30</c:v>
                </c:pt>
                <c:pt idx="47">
                  <c:v>1.116493035139123E-31</c:v>
                </c:pt>
                <c:pt idx="48">
                  <c:v>9.0652276278576373E-33</c:v>
                </c:pt>
                <c:pt idx="49">
                  <c:v>7.1936967627515654E-34</c:v>
                </c:pt>
                <c:pt idx="50">
                  <c:v>5.5814472036530402E-35</c:v>
                </c:pt>
                <c:pt idx="51">
                  <c:v>4.2357136553776677E-36</c:v>
                </c:pt>
                <c:pt idx="52">
                  <c:v>3.1452042967502953E-37</c:v>
                </c:pt>
                <c:pt idx="53">
                  <c:v>2.285940996244255E-38</c:v>
                </c:pt>
                <c:pt idx="54">
                  <c:v>1.6267497998687761E-39</c:v>
                </c:pt>
                <c:pt idx="55">
                  <c:v>1.1338521070514307E-40</c:v>
                </c:pt>
                <c:pt idx="56">
                  <c:v>7.7429628891267656E-42</c:v>
                </c:pt>
                <c:pt idx="57">
                  <c:v>5.1820719372908766E-43</c:v>
                </c:pt>
                <c:pt idx="58">
                  <c:v>3.3999378484140306E-44</c:v>
                </c:pt>
                <c:pt idx="59">
                  <c:v>2.1874152107179253E-45</c:v>
                </c:pt>
                <c:pt idx="60">
                  <c:v>1.3803889396034418E-46</c:v>
                </c:pt>
                <c:pt idx="61">
                  <c:v>8.5466328726748545E-48</c:v>
                </c:pt>
                <c:pt idx="62">
                  <c:v>5.1930385776961963E-49</c:v>
                </c:pt>
                <c:pt idx="63">
                  <c:v>3.0973264366299994E-50</c:v>
                </c:pt>
                <c:pt idx="64">
                  <c:v>1.8138189554458058E-51</c:v>
                </c:pt>
                <c:pt idx="65">
                  <c:v>1.0431379786125516E-52</c:v>
                </c:pt>
                <c:pt idx="66">
                  <c:v>5.8928674124798478E-54</c:v>
                </c:pt>
                <c:pt idx="67">
                  <c:v>3.2707091426003054E-55</c:v>
                </c:pt>
                <c:pt idx="68">
                  <c:v>1.7839304969769506E-56</c:v>
                </c:pt>
                <c:pt idx="69">
                  <c:v>9.56362125107464E-58</c:v>
                </c:pt>
                <c:pt idx="70">
                  <c:v>5.0403455934785559E-59</c:v>
                </c:pt>
                <c:pt idx="71">
                  <c:v>2.612007050383952E-60</c:v>
                </c:pt>
                <c:pt idx="72">
                  <c:v>1.331204064564432E-61</c:v>
                </c:pt>
                <c:pt idx="73">
                  <c:v>6.6734292687410647E-63</c:v>
                </c:pt>
                <c:pt idx="74">
                  <c:v>3.2912683418594235E-64</c:v>
                </c:pt>
                <c:pt idx="75">
                  <c:v>1.5972057742753364E-65</c:v>
                </c:pt>
                <c:pt idx="76">
                  <c:v>7.6280460103635495E-67</c:v>
                </c:pt>
                <c:pt idx="77">
                  <c:v>3.5858335946155161E-68</c:v>
                </c:pt>
                <c:pt idx="78">
                  <c:v>1.6594302738114717E-69</c:v>
                </c:pt>
                <c:pt idx="79">
                  <c:v>7.5611137476084318E-71</c:v>
                </c:pt>
                <c:pt idx="80">
                  <c:v>3.3926144254503045E-72</c:v>
                </c:pt>
                <c:pt idx="81">
                  <c:v>1.4992277227599427E-73</c:v>
                </c:pt>
                <c:pt idx="82">
                  <c:v>6.5259815370815572E-75</c:v>
                </c:pt>
                <c:pt idx="83">
                  <c:v>2.798519988379866E-76</c:v>
                </c:pt>
                <c:pt idx="84">
                  <c:v>1.1824233726993979E-77</c:v>
                </c:pt>
                <c:pt idx="85">
                  <c:v>4.9230680558752461E-79</c:v>
                </c:pt>
                <c:pt idx="86">
                  <c:v>2.0200946663583939E-80</c:v>
                </c:pt>
                <c:pt idx="87">
                  <c:v>8.1702264731751736E-82</c:v>
                </c:pt>
                <c:pt idx="88">
                  <c:v>3.2574299095658749E-83</c:v>
                </c:pt>
                <c:pt idx="89">
                  <c:v>1.2803995701878286E-84</c:v>
                </c:pt>
                <c:pt idx="90">
                  <c:v>4.9624371856504395E-86</c:v>
                </c:pt>
                <c:pt idx="91">
                  <c:v>1.8965836368720789E-87</c:v>
                </c:pt>
                <c:pt idx="92">
                  <c:v>7.1486445325501755E-89</c:v>
                </c:pt>
                <c:pt idx="93">
                  <c:v>2.6576406692735895E-90</c:v>
                </c:pt>
                <c:pt idx="94">
                  <c:v>9.7461864951286853E-92</c:v>
                </c:pt>
                <c:pt idx="95">
                  <c:v>3.5260060908677113E-93</c:v>
                </c:pt>
                <c:pt idx="96">
                  <c:v>1.2585899138225531E-94</c:v>
                </c:pt>
                <c:pt idx="97">
                  <c:v>4.4328216187957611E-96</c:v>
                </c:pt>
                <c:pt idx="98">
                  <c:v>1.5406787422772271E-97</c:v>
                </c:pt>
                <c:pt idx="99">
                  <c:v>5.2846937503919749E-99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B6A7-40F3-A6E7-E35238753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7949000"/>
        <c:axId val="457948216"/>
      </c:scatterChart>
      <c:scatterChart>
        <c:scatterStyle val="lineMarker"/>
        <c:varyColors val="0"/>
        <c:ser>
          <c:idx val="0"/>
          <c:order val="0"/>
          <c:tx>
            <c:strRef>
              <c:f>Dptcharts!$B$9</c:f>
              <c:strCache>
                <c:ptCount val="1"/>
                <c:pt idx="0">
                  <c:v>Empirical</c:v>
                </c:pt>
              </c:strCache>
            </c:strRef>
          </c:tx>
          <c:spPr>
            <a:ln w="12700">
              <a:solidFill>
                <a:schemeClr val="tx1"/>
              </a:solidFill>
              <a:prstDash val="sysDot"/>
            </a:ln>
          </c:spPr>
          <c:marker>
            <c:symbol val="circle"/>
            <c:size val="10"/>
            <c:spPr>
              <a:solidFill>
                <a:schemeClr val="tx1"/>
              </a:solidFill>
              <a:ln>
                <a:noFill/>
              </a:ln>
            </c:spPr>
          </c:marker>
          <c:xVal>
            <c:numRef>
              <c:f>Dptcharts!$C$8:$CX$8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Lit>
              <c:formatCode>General</c:formatCode>
              <c:ptCount val="1"/>
              <c:pt idx="0">
                <c:v>-100</c:v>
              </c:pt>
            </c:numLit>
          </c:yVal>
          <c:smooth val="0"/>
          <c:extLst>
            <c:ext xmlns:c16="http://schemas.microsoft.com/office/drawing/2014/chart" uri="{C3380CC4-5D6E-409C-BE32-E72D297353CC}">
              <c16:uniqueId val="{00000001-B6A7-40F3-A6E7-E35238753B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7949000"/>
        <c:axId val="457948216"/>
      </c:scatterChart>
      <c:valAx>
        <c:axId val="457949000"/>
        <c:scaling>
          <c:orientation val="minMax"/>
          <c:max val="4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session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57948216"/>
        <c:crosses val="autoZero"/>
        <c:crossBetween val="midCat"/>
      </c:valAx>
      <c:valAx>
        <c:axId val="457948216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# sessions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57949000"/>
        <c:crosses val="autoZero"/>
        <c:crossBetween val="midCat"/>
      </c:valAx>
    </c:plotArea>
    <c:legend>
      <c:legendPos val="t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strRef>
          <c:f>Dptcharts!$E$6</c:f>
          <c:strCache>
            <c:ptCount val="1"/>
            <c:pt idx="0">
              <c:v>Darajhat; DTP; All days</c:v>
            </c:pt>
          </c:strCache>
        </c:strRef>
      </c:tx>
      <c:overlay val="0"/>
      <c:txPr>
        <a:bodyPr/>
        <a:lstStyle/>
        <a:p>
          <a:pPr>
            <a:defRPr sz="1800"/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1"/>
          <c:order val="1"/>
          <c:tx>
            <c:strRef>
              <c:f>Dptcharts!$B$11</c:f>
              <c:strCache>
                <c:ptCount val="1"/>
                <c:pt idx="0">
                  <c:v>Binomial</c:v>
                </c:pt>
              </c:strCache>
            </c:strRef>
          </c:tx>
          <c:spPr>
            <a:ln w="254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Dptcharts!$C$8:$CX$8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Dptcharts!$C$11:$CX$11</c:f>
              <c:numCache>
                <c:formatCode>General</c:formatCode>
                <c:ptCount val="100"/>
                <c:pt idx="0">
                  <c:v>4.8333792989503541</c:v>
                </c:pt>
                <c:pt idx="1">
                  <c:v>10.836124557324185</c:v>
                </c:pt>
                <c:pt idx="2">
                  <c:v>16.157088945687676</c:v>
                </c:pt>
                <c:pt idx="3">
                  <c:v>18.024709442097802</c:v>
                </c:pt>
                <c:pt idx="4">
                  <c:v>16.047805825867716</c:v>
                </c:pt>
                <c:pt idx="5">
                  <c:v>11.87767707183399</c:v>
                </c:pt>
                <c:pt idx="6">
                  <c:v>7.5170552282574592</c:v>
                </c:pt>
                <c:pt idx="7">
                  <c:v>4.1525667994809305</c:v>
                </c:pt>
                <c:pt idx="8">
                  <c:v>2.0341127691603127</c:v>
                </c:pt>
                <c:pt idx="9">
                  <c:v>0.89457217482426699</c:v>
                </c:pt>
                <c:pt idx="10">
                  <c:v>0.35677951840498551</c:v>
                </c:pt>
                <c:pt idx="11">
                  <c:v>0.13011582794877186</c:v>
                </c:pt>
                <c:pt idx="12">
                  <c:v>4.3694810709016887E-2</c:v>
                </c:pt>
                <c:pt idx="13">
                  <c:v>1.3591703791975281E-2</c:v>
                </c:pt>
                <c:pt idx="14">
                  <c:v>3.9362353634107708E-3</c:v>
                </c:pt>
                <c:pt idx="15">
                  <c:v>1.0660637442570775E-3</c:v>
                </c:pt>
                <c:pt idx="16">
                  <c:v>2.7106744161375473E-4</c:v>
                </c:pt>
                <c:pt idx="17">
                  <c:v>6.4933120721096432E-5</c:v>
                </c:pt>
                <c:pt idx="18">
                  <c:v>1.4699065245296383E-5</c:v>
                </c:pt>
                <c:pt idx="19">
                  <c:v>3.1531865768135723E-6</c:v>
                </c:pt>
                <c:pt idx="20">
                  <c:v>6.425848733086538E-7</c:v>
                </c:pt>
                <c:pt idx="21">
                  <c:v>1.2468533465470919E-7</c:v>
                </c:pt>
                <c:pt idx="22">
                  <c:v>2.3083399964125651E-8</c:v>
                </c:pt>
                <c:pt idx="23">
                  <c:v>4.0850999040455562E-9</c:v>
                </c:pt>
                <c:pt idx="24">
                  <c:v>6.9227069341675276E-10</c:v>
                </c:pt>
                <c:pt idx="25">
                  <c:v>1.1251546009627111E-10</c:v>
                </c:pt>
                <c:pt idx="26">
                  <c:v>1.7565137537928388E-11</c:v>
                </c:pt>
                <c:pt idx="27">
                  <c:v>2.6374688084984514E-12</c:v>
                </c:pt>
                <c:pt idx="28">
                  <c:v>3.8139148509988679E-13</c:v>
                </c:pt>
                <c:pt idx="29">
                  <c:v>5.3176088782744498E-14</c:v>
                </c:pt>
                <c:pt idx="30">
                  <c:v>7.1565461143617569E-15</c:v>
                </c:pt>
                <c:pt idx="31">
                  <c:v>9.3063956527486059E-16</c:v>
                </c:pt>
                <c:pt idx="32">
                  <c:v>1.1705013756796983E-16</c:v>
                </c:pt>
                <c:pt idx="33">
                  <c:v>1.4251835219376409E-17</c:v>
                </c:pt>
                <c:pt idx="34">
                  <c:v>1.6813224959264365E-18</c:v>
                </c:pt>
                <c:pt idx="35">
                  <c:v>1.9233766903817593E-19</c:v>
                </c:pt>
                <c:pt idx="36">
                  <c:v>2.1352220160588441E-20</c:v>
                </c:pt>
                <c:pt idx="37">
                  <c:v>2.3019795928647964E-21</c:v>
                </c:pt>
                <c:pt idx="38">
                  <c:v>2.4117790054827587E-22</c:v>
                </c:pt>
                <c:pt idx="39">
                  <c:v>2.4571619437580261E-23</c:v>
                </c:pt>
                <c:pt idx="40">
                  <c:v>2.4358961834265341E-24</c:v>
                </c:pt>
                <c:pt idx="41">
                  <c:v>2.3510825938346219E-25</c:v>
                </c:pt>
                <c:pt idx="42">
                  <c:v>2.2105702807747546E-26</c:v>
                </c:pt>
                <c:pt idx="43">
                  <c:v>2.0258158731439614E-27</c:v>
                </c:pt>
                <c:pt idx="44">
                  <c:v>1.8104065389626441E-28</c:v>
                </c:pt>
                <c:pt idx="45">
                  <c:v>1.578498454962712E-29</c:v>
                </c:pt>
                <c:pt idx="46">
                  <c:v>1.3434029403937745E-30</c:v>
                </c:pt>
                <c:pt idx="47">
                  <c:v>1.116493035139123E-31</c:v>
                </c:pt>
                <c:pt idx="48">
                  <c:v>9.0652276278576373E-33</c:v>
                </c:pt>
                <c:pt idx="49">
                  <c:v>7.1936967627515654E-34</c:v>
                </c:pt>
                <c:pt idx="50">
                  <c:v>5.5814472036530402E-35</c:v>
                </c:pt>
                <c:pt idx="51">
                  <c:v>4.2357136553776677E-36</c:v>
                </c:pt>
                <c:pt idx="52">
                  <c:v>3.1452042967502953E-37</c:v>
                </c:pt>
                <c:pt idx="53">
                  <c:v>2.285940996244255E-38</c:v>
                </c:pt>
                <c:pt idx="54">
                  <c:v>1.6267497998687761E-39</c:v>
                </c:pt>
                <c:pt idx="55">
                  <c:v>1.1338521070514307E-40</c:v>
                </c:pt>
                <c:pt idx="56">
                  <c:v>7.7429628891267656E-42</c:v>
                </c:pt>
                <c:pt idx="57">
                  <c:v>5.1820719372908766E-43</c:v>
                </c:pt>
                <c:pt idx="58">
                  <c:v>3.3999378484140306E-44</c:v>
                </c:pt>
                <c:pt idx="59">
                  <c:v>2.1874152107179253E-45</c:v>
                </c:pt>
                <c:pt idx="60">
                  <c:v>1.3803889396034418E-46</c:v>
                </c:pt>
                <c:pt idx="61">
                  <c:v>8.5466328726748545E-48</c:v>
                </c:pt>
                <c:pt idx="62">
                  <c:v>5.1930385776961963E-49</c:v>
                </c:pt>
                <c:pt idx="63">
                  <c:v>3.0973264366299994E-50</c:v>
                </c:pt>
                <c:pt idx="64">
                  <c:v>1.8138189554458058E-51</c:v>
                </c:pt>
                <c:pt idx="65">
                  <c:v>1.0431379786125516E-52</c:v>
                </c:pt>
                <c:pt idx="66">
                  <c:v>5.8928674124798478E-54</c:v>
                </c:pt>
                <c:pt idx="67">
                  <c:v>3.2707091426003054E-55</c:v>
                </c:pt>
                <c:pt idx="68">
                  <c:v>1.7839304969769506E-56</c:v>
                </c:pt>
                <c:pt idx="69">
                  <c:v>9.56362125107464E-58</c:v>
                </c:pt>
                <c:pt idx="70">
                  <c:v>5.0403455934785559E-59</c:v>
                </c:pt>
                <c:pt idx="71">
                  <c:v>2.612007050383952E-60</c:v>
                </c:pt>
                <c:pt idx="72">
                  <c:v>1.331204064564432E-61</c:v>
                </c:pt>
                <c:pt idx="73">
                  <c:v>6.6734292687410647E-63</c:v>
                </c:pt>
                <c:pt idx="74">
                  <c:v>3.2912683418594235E-64</c:v>
                </c:pt>
                <c:pt idx="75">
                  <c:v>1.5972057742753364E-65</c:v>
                </c:pt>
                <c:pt idx="76">
                  <c:v>7.6280460103635495E-67</c:v>
                </c:pt>
                <c:pt idx="77">
                  <c:v>3.5858335946155161E-68</c:v>
                </c:pt>
                <c:pt idx="78">
                  <c:v>1.6594302738114717E-69</c:v>
                </c:pt>
                <c:pt idx="79">
                  <c:v>7.5611137476084318E-71</c:v>
                </c:pt>
                <c:pt idx="80">
                  <c:v>3.3926144254503045E-72</c:v>
                </c:pt>
                <c:pt idx="81">
                  <c:v>1.4992277227599427E-73</c:v>
                </c:pt>
                <c:pt idx="82">
                  <c:v>6.5259815370815572E-75</c:v>
                </c:pt>
                <c:pt idx="83">
                  <c:v>2.798519988379866E-76</c:v>
                </c:pt>
                <c:pt idx="84">
                  <c:v>1.1824233726993979E-77</c:v>
                </c:pt>
                <c:pt idx="85">
                  <c:v>4.9230680558752461E-79</c:v>
                </c:pt>
                <c:pt idx="86">
                  <c:v>2.0200946663583939E-80</c:v>
                </c:pt>
                <c:pt idx="87">
                  <c:v>8.1702264731751736E-82</c:v>
                </c:pt>
                <c:pt idx="88">
                  <c:v>3.2574299095658749E-83</c:v>
                </c:pt>
                <c:pt idx="89">
                  <c:v>1.2803995701878286E-84</c:v>
                </c:pt>
                <c:pt idx="90">
                  <c:v>4.9624371856504395E-86</c:v>
                </c:pt>
                <c:pt idx="91">
                  <c:v>1.8965836368720789E-87</c:v>
                </c:pt>
                <c:pt idx="92">
                  <c:v>7.1486445325501755E-89</c:v>
                </c:pt>
                <c:pt idx="93">
                  <c:v>2.6576406692735895E-90</c:v>
                </c:pt>
                <c:pt idx="94">
                  <c:v>9.7461864951286853E-92</c:v>
                </c:pt>
                <c:pt idx="95">
                  <c:v>3.5260060908677113E-93</c:v>
                </c:pt>
                <c:pt idx="96">
                  <c:v>1.2585899138225531E-94</c:v>
                </c:pt>
                <c:pt idx="97">
                  <c:v>4.4328216187957611E-96</c:v>
                </c:pt>
                <c:pt idx="98">
                  <c:v>1.5406787422772271E-97</c:v>
                </c:pt>
                <c:pt idx="99">
                  <c:v>5.2846937503919749E-99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1D7E-4C29-AEE7-B9DAB82F7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7949784"/>
        <c:axId val="457952920"/>
      </c:scatterChart>
      <c:scatterChart>
        <c:scatterStyle val="lineMarker"/>
        <c:varyColors val="0"/>
        <c:ser>
          <c:idx val="0"/>
          <c:order val="0"/>
          <c:tx>
            <c:strRef>
              <c:f>Dptcharts!$B$9</c:f>
              <c:strCache>
                <c:ptCount val="1"/>
                <c:pt idx="0">
                  <c:v>Empirical</c:v>
                </c:pt>
              </c:strCache>
            </c:strRef>
          </c:tx>
          <c:spPr>
            <a:ln w="12700">
              <a:solidFill>
                <a:srgbClr val="008000"/>
              </a:solidFill>
              <a:prstDash val="sysDot"/>
            </a:ln>
          </c:spPr>
          <c:marker>
            <c:symbol val="circle"/>
            <c:size val="10"/>
            <c:spPr>
              <a:solidFill>
                <a:srgbClr val="008000"/>
              </a:solidFill>
              <a:ln>
                <a:noFill/>
              </a:ln>
            </c:spPr>
          </c:marker>
          <c:xVal>
            <c:numRef>
              <c:f>Dptcharts!$C$8:$CX$8</c:f>
              <c:numCache>
                <c:formatCode>General</c:formatCode>
                <c:ptCount val="10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  <c:pt idx="19">
                  <c:v>20</c:v>
                </c:pt>
                <c:pt idx="20">
                  <c:v>21</c:v>
                </c:pt>
                <c:pt idx="21">
                  <c:v>22</c:v>
                </c:pt>
                <c:pt idx="22">
                  <c:v>23</c:v>
                </c:pt>
                <c:pt idx="23">
                  <c:v>24</c:v>
                </c:pt>
                <c:pt idx="24">
                  <c:v>25</c:v>
                </c:pt>
                <c:pt idx="25">
                  <c:v>26</c:v>
                </c:pt>
                <c:pt idx="26">
                  <c:v>27</c:v>
                </c:pt>
                <c:pt idx="27">
                  <c:v>28</c:v>
                </c:pt>
                <c:pt idx="28">
                  <c:v>29</c:v>
                </c:pt>
                <c:pt idx="29">
                  <c:v>30</c:v>
                </c:pt>
                <c:pt idx="30">
                  <c:v>31</c:v>
                </c:pt>
                <c:pt idx="31">
                  <c:v>32</c:v>
                </c:pt>
                <c:pt idx="32">
                  <c:v>33</c:v>
                </c:pt>
                <c:pt idx="33">
                  <c:v>34</c:v>
                </c:pt>
                <c:pt idx="34">
                  <c:v>35</c:v>
                </c:pt>
                <c:pt idx="35">
                  <c:v>36</c:v>
                </c:pt>
                <c:pt idx="36">
                  <c:v>37</c:v>
                </c:pt>
                <c:pt idx="37">
                  <c:v>38</c:v>
                </c:pt>
                <c:pt idx="38">
                  <c:v>39</c:v>
                </c:pt>
                <c:pt idx="39">
                  <c:v>40</c:v>
                </c:pt>
                <c:pt idx="40">
                  <c:v>41</c:v>
                </c:pt>
                <c:pt idx="41">
                  <c:v>42</c:v>
                </c:pt>
                <c:pt idx="42">
                  <c:v>43</c:v>
                </c:pt>
                <c:pt idx="43">
                  <c:v>44</c:v>
                </c:pt>
                <c:pt idx="44">
                  <c:v>45</c:v>
                </c:pt>
                <c:pt idx="45">
                  <c:v>46</c:v>
                </c:pt>
                <c:pt idx="46">
                  <c:v>47</c:v>
                </c:pt>
                <c:pt idx="47">
                  <c:v>48</c:v>
                </c:pt>
                <c:pt idx="48">
                  <c:v>49</c:v>
                </c:pt>
                <c:pt idx="49">
                  <c:v>50</c:v>
                </c:pt>
                <c:pt idx="50">
                  <c:v>51</c:v>
                </c:pt>
                <c:pt idx="51">
                  <c:v>52</c:v>
                </c:pt>
                <c:pt idx="52">
                  <c:v>53</c:v>
                </c:pt>
                <c:pt idx="53">
                  <c:v>54</c:v>
                </c:pt>
                <c:pt idx="54">
                  <c:v>55</c:v>
                </c:pt>
                <c:pt idx="55">
                  <c:v>56</c:v>
                </c:pt>
                <c:pt idx="56">
                  <c:v>57</c:v>
                </c:pt>
                <c:pt idx="57">
                  <c:v>58</c:v>
                </c:pt>
                <c:pt idx="58">
                  <c:v>59</c:v>
                </c:pt>
                <c:pt idx="59">
                  <c:v>60</c:v>
                </c:pt>
                <c:pt idx="60">
                  <c:v>61</c:v>
                </c:pt>
                <c:pt idx="61">
                  <c:v>62</c:v>
                </c:pt>
                <c:pt idx="62">
                  <c:v>63</c:v>
                </c:pt>
                <c:pt idx="63">
                  <c:v>64</c:v>
                </c:pt>
                <c:pt idx="64">
                  <c:v>65</c:v>
                </c:pt>
                <c:pt idx="65">
                  <c:v>66</c:v>
                </c:pt>
                <c:pt idx="66">
                  <c:v>67</c:v>
                </c:pt>
                <c:pt idx="67">
                  <c:v>68</c:v>
                </c:pt>
                <c:pt idx="68">
                  <c:v>69</c:v>
                </c:pt>
                <c:pt idx="69">
                  <c:v>70</c:v>
                </c:pt>
                <c:pt idx="70">
                  <c:v>71</c:v>
                </c:pt>
                <c:pt idx="71">
                  <c:v>72</c:v>
                </c:pt>
                <c:pt idx="72">
                  <c:v>73</c:v>
                </c:pt>
                <c:pt idx="73">
                  <c:v>74</c:v>
                </c:pt>
                <c:pt idx="74">
                  <c:v>75</c:v>
                </c:pt>
                <c:pt idx="75">
                  <c:v>76</c:v>
                </c:pt>
                <c:pt idx="76">
                  <c:v>77</c:v>
                </c:pt>
                <c:pt idx="77">
                  <c:v>78</c:v>
                </c:pt>
                <c:pt idx="78">
                  <c:v>79</c:v>
                </c:pt>
                <c:pt idx="79">
                  <c:v>80</c:v>
                </c:pt>
                <c:pt idx="80">
                  <c:v>81</c:v>
                </c:pt>
                <c:pt idx="81">
                  <c:v>82</c:v>
                </c:pt>
                <c:pt idx="82">
                  <c:v>83</c:v>
                </c:pt>
                <c:pt idx="83">
                  <c:v>84</c:v>
                </c:pt>
                <c:pt idx="84">
                  <c:v>85</c:v>
                </c:pt>
                <c:pt idx="85">
                  <c:v>86</c:v>
                </c:pt>
                <c:pt idx="86">
                  <c:v>87</c:v>
                </c:pt>
                <c:pt idx="87">
                  <c:v>88</c:v>
                </c:pt>
                <c:pt idx="88">
                  <c:v>89</c:v>
                </c:pt>
                <c:pt idx="89">
                  <c:v>90</c:v>
                </c:pt>
                <c:pt idx="90">
                  <c:v>91</c:v>
                </c:pt>
                <c:pt idx="91">
                  <c:v>92</c:v>
                </c:pt>
                <c:pt idx="92">
                  <c:v>93</c:v>
                </c:pt>
                <c:pt idx="93">
                  <c:v>94</c:v>
                </c:pt>
                <c:pt idx="94">
                  <c:v>95</c:v>
                </c:pt>
                <c:pt idx="95">
                  <c:v>96</c:v>
                </c:pt>
                <c:pt idx="96">
                  <c:v>97</c:v>
                </c:pt>
                <c:pt idx="97">
                  <c:v>98</c:v>
                </c:pt>
                <c:pt idx="98">
                  <c:v>99</c:v>
                </c:pt>
                <c:pt idx="99">
                  <c:v>100</c:v>
                </c:pt>
              </c:numCache>
            </c:numRef>
          </c:xVal>
          <c:yVal>
            <c:numRef>
              <c:f>Dptcharts!$C$9:$CX$9</c:f>
              <c:numCache>
                <c:formatCode>General</c:formatCode>
                <c:ptCount val="100"/>
                <c:pt idx="0">
                  <c:v>7</c:v>
                </c:pt>
                <c:pt idx="1">
                  <c:v>13</c:v>
                </c:pt>
                <c:pt idx="2">
                  <c:v>16</c:v>
                </c:pt>
                <c:pt idx="3">
                  <c:v>18</c:v>
                </c:pt>
                <c:pt idx="4">
                  <c:v>14</c:v>
                </c:pt>
                <c:pt idx="5">
                  <c:v>9</c:v>
                </c:pt>
                <c:pt idx="6">
                  <c:v>6</c:v>
                </c:pt>
                <c:pt idx="7">
                  <c:v>6</c:v>
                </c:pt>
                <c:pt idx="8">
                  <c:v>3</c:v>
                </c:pt>
                <c:pt idx="9">
                  <c:v>0</c:v>
                </c:pt>
                <c:pt idx="10">
                  <c:v>1</c:v>
                </c:pt>
                <c:pt idx="11">
                  <c:v>0</c:v>
                </c:pt>
                <c:pt idx="12">
                  <c:v>1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0</c:v>
                </c:pt>
                <c:pt idx="83">
                  <c:v>0</c:v>
                </c:pt>
                <c:pt idx="84">
                  <c:v>0</c:v>
                </c:pt>
                <c:pt idx="85">
                  <c:v>0</c:v>
                </c:pt>
                <c:pt idx="86">
                  <c:v>0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D7E-4C29-AEE7-B9DAB82F7F6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7949784"/>
        <c:axId val="457952920"/>
      </c:scatterChart>
      <c:valAx>
        <c:axId val="457949784"/>
        <c:scaling>
          <c:orientation val="minMax"/>
          <c:max val="40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session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57952920"/>
        <c:crosses val="autoZero"/>
        <c:crossBetween val="midCat"/>
      </c:valAx>
      <c:valAx>
        <c:axId val="457952920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# sessions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57949784"/>
        <c:crosses val="autoZero"/>
        <c:crossBetween val="midCat"/>
      </c:valAx>
    </c:plotArea>
    <c:legend>
      <c:legendPos val="t"/>
      <c:overlay val="0"/>
      <c:txPr>
        <a:bodyPr/>
        <a:lstStyle/>
        <a:p>
          <a:pPr>
            <a:defRPr sz="1200"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Open vial wastage rates (10 dose vial)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Sheet3!$D$2</c:f>
              <c:strCache>
                <c:ptCount val="1"/>
                <c:pt idx="0">
                  <c:v>Bangladesh</c:v>
                </c:pt>
              </c:strCache>
            </c:strRef>
          </c:tx>
          <c:spPr>
            <a:ln w="0">
              <a:solidFill>
                <a:schemeClr val="bg1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  <a:ln w="6350">
                <a:solidFill>
                  <a:schemeClr val="tx1"/>
                </a:solidFill>
              </a:ln>
            </c:spPr>
          </c:marker>
          <c:xVal>
            <c:numRef>
              <c:f>Sheet3!$G$3:$G$150</c:f>
              <c:numCache>
                <c:formatCode>General</c:formatCode>
                <c:ptCount val="148"/>
                <c:pt idx="0">
                  <c:v>0</c:v>
                </c:pt>
                <c:pt idx="1">
                  <c:v>2.6857142857142855</c:v>
                </c:pt>
                <c:pt idx="2">
                  <c:v>3.1744186046511627</c:v>
                </c:pt>
                <c:pt idx="3">
                  <c:v>3.4102564102564101</c:v>
                </c:pt>
                <c:pt idx="4">
                  <c:v>3.5641025641025643</c:v>
                </c:pt>
                <c:pt idx="5">
                  <c:v>3.6195652173913042</c:v>
                </c:pt>
                <c:pt idx="6">
                  <c:v>3.6266666666666665</c:v>
                </c:pt>
                <c:pt idx="7">
                  <c:v>3.7204301075268815</c:v>
                </c:pt>
                <c:pt idx="8">
                  <c:v>3.7710843373493974</c:v>
                </c:pt>
                <c:pt idx="9">
                  <c:v>3.7738095238095237</c:v>
                </c:pt>
                <c:pt idx="10">
                  <c:v>3.827956989247312</c:v>
                </c:pt>
                <c:pt idx="11">
                  <c:v>3.901098901098901</c:v>
                </c:pt>
                <c:pt idx="12">
                  <c:v>3.9333333333333331</c:v>
                </c:pt>
                <c:pt idx="13">
                  <c:v>3.9425287356321839</c:v>
                </c:pt>
                <c:pt idx="14">
                  <c:v>4</c:v>
                </c:pt>
                <c:pt idx="15">
                  <c:v>4.0210526315789474</c:v>
                </c:pt>
                <c:pt idx="16">
                  <c:v>4.0547945205479454</c:v>
                </c:pt>
                <c:pt idx="17">
                  <c:v>4.0625</c:v>
                </c:pt>
                <c:pt idx="18">
                  <c:v>4.0989010989010985</c:v>
                </c:pt>
                <c:pt idx="19">
                  <c:v>4.2325581395348841</c:v>
                </c:pt>
                <c:pt idx="20">
                  <c:v>4.2820512820512819</c:v>
                </c:pt>
                <c:pt idx="21">
                  <c:v>4.3295454545454541</c:v>
                </c:pt>
                <c:pt idx="22">
                  <c:v>4.4468085106382977</c:v>
                </c:pt>
                <c:pt idx="23">
                  <c:v>4.4494382022471912</c:v>
                </c:pt>
                <c:pt idx="24">
                  <c:v>4.5168539325842696</c:v>
                </c:pt>
                <c:pt idx="25">
                  <c:v>4.5333333333333332</c:v>
                </c:pt>
                <c:pt idx="26">
                  <c:v>4.5340909090909092</c:v>
                </c:pt>
                <c:pt idx="27">
                  <c:v>4.5555555555555554</c:v>
                </c:pt>
                <c:pt idx="28">
                  <c:v>4.5730337078651688</c:v>
                </c:pt>
                <c:pt idx="29">
                  <c:v>4.5934065934065931</c:v>
                </c:pt>
                <c:pt idx="30">
                  <c:v>4.6222222222222218</c:v>
                </c:pt>
                <c:pt idx="31">
                  <c:v>4.6744186046511631</c:v>
                </c:pt>
                <c:pt idx="32">
                  <c:v>4.697916666666667</c:v>
                </c:pt>
                <c:pt idx="33">
                  <c:v>4.735632183908046</c:v>
                </c:pt>
                <c:pt idx="34">
                  <c:v>4.8378378378378377</c:v>
                </c:pt>
                <c:pt idx="35">
                  <c:v>4.919354838709677</c:v>
                </c:pt>
                <c:pt idx="36">
                  <c:v>5</c:v>
                </c:pt>
                <c:pt idx="37">
                  <c:v>5.0568181818181817</c:v>
                </c:pt>
                <c:pt idx="38">
                  <c:v>5.2441860465116283</c:v>
                </c:pt>
                <c:pt idx="39">
                  <c:v>5.25</c:v>
                </c:pt>
                <c:pt idx="40">
                  <c:v>5.3164556962025316</c:v>
                </c:pt>
                <c:pt idx="41">
                  <c:v>5.3186813186813184</c:v>
                </c:pt>
                <c:pt idx="42">
                  <c:v>5.3804347826086953</c:v>
                </c:pt>
                <c:pt idx="43">
                  <c:v>5.3804347826086953</c:v>
                </c:pt>
                <c:pt idx="44">
                  <c:v>5.3913043478260869</c:v>
                </c:pt>
                <c:pt idx="45">
                  <c:v>5.502890173410405</c:v>
                </c:pt>
                <c:pt idx="46">
                  <c:v>5.5212765957446805</c:v>
                </c:pt>
                <c:pt idx="47">
                  <c:v>5.5333333333333332</c:v>
                </c:pt>
                <c:pt idx="48">
                  <c:v>5.5977011494252871</c:v>
                </c:pt>
                <c:pt idx="49">
                  <c:v>5.6049382716049383</c:v>
                </c:pt>
                <c:pt idx="50">
                  <c:v>5.6983240223463687</c:v>
                </c:pt>
                <c:pt idx="51">
                  <c:v>5.7032967032967035</c:v>
                </c:pt>
                <c:pt idx="52">
                  <c:v>5.71875</c:v>
                </c:pt>
                <c:pt idx="53">
                  <c:v>5.7472527472527473</c:v>
                </c:pt>
                <c:pt idx="54">
                  <c:v>5.7931034482758621</c:v>
                </c:pt>
                <c:pt idx="55">
                  <c:v>5.8536585365853657</c:v>
                </c:pt>
                <c:pt idx="56">
                  <c:v>5.8681318681318677</c:v>
                </c:pt>
                <c:pt idx="57">
                  <c:v>6</c:v>
                </c:pt>
                <c:pt idx="58">
                  <c:v>6.0340909090909092</c:v>
                </c:pt>
                <c:pt idx="59">
                  <c:v>6.043010752688172</c:v>
                </c:pt>
                <c:pt idx="60">
                  <c:v>6.3181818181818183</c:v>
                </c:pt>
                <c:pt idx="61">
                  <c:v>6.4838709677419351</c:v>
                </c:pt>
                <c:pt idx="62">
                  <c:v>6.5</c:v>
                </c:pt>
                <c:pt idx="63">
                  <c:v>6.572916666666667</c:v>
                </c:pt>
                <c:pt idx="64">
                  <c:v>6.6206896551724137</c:v>
                </c:pt>
                <c:pt idx="65">
                  <c:v>6.67741935483871</c:v>
                </c:pt>
                <c:pt idx="66">
                  <c:v>6.6842105263157894</c:v>
                </c:pt>
                <c:pt idx="67">
                  <c:v>6.7113402061855671</c:v>
                </c:pt>
                <c:pt idx="68">
                  <c:v>6.7260273972602738</c:v>
                </c:pt>
                <c:pt idx="69">
                  <c:v>6.822222222222222</c:v>
                </c:pt>
                <c:pt idx="70">
                  <c:v>6.8988764044943824</c:v>
                </c:pt>
                <c:pt idx="71">
                  <c:v>7.0526315789473681</c:v>
                </c:pt>
                <c:pt idx="72">
                  <c:v>7.0676691729323311</c:v>
                </c:pt>
                <c:pt idx="73">
                  <c:v>7.0810810810810807</c:v>
                </c:pt>
                <c:pt idx="74">
                  <c:v>7.1098901098901095</c:v>
                </c:pt>
                <c:pt idx="75">
                  <c:v>7.2065217391304346</c:v>
                </c:pt>
                <c:pt idx="76">
                  <c:v>7.2405063291139244</c:v>
                </c:pt>
                <c:pt idx="77">
                  <c:v>7.3205128205128203</c:v>
                </c:pt>
                <c:pt idx="78">
                  <c:v>7.3804347826086953</c:v>
                </c:pt>
                <c:pt idx="79">
                  <c:v>7.397849462365591</c:v>
                </c:pt>
                <c:pt idx="80">
                  <c:v>7.4137931034482758</c:v>
                </c:pt>
                <c:pt idx="81">
                  <c:v>7.4222222222222225</c:v>
                </c:pt>
                <c:pt idx="82">
                  <c:v>7.4545454545454541</c:v>
                </c:pt>
                <c:pt idx="83">
                  <c:v>7.4835164835164836</c:v>
                </c:pt>
                <c:pt idx="84">
                  <c:v>7.5081081081081082</c:v>
                </c:pt>
                <c:pt idx="85">
                  <c:v>7.5638297872340425</c:v>
                </c:pt>
                <c:pt idx="86">
                  <c:v>7.6020408163265305</c:v>
                </c:pt>
                <c:pt idx="87">
                  <c:v>7.7073170731707314</c:v>
                </c:pt>
                <c:pt idx="88">
                  <c:v>7.9893617021276597</c:v>
                </c:pt>
                <c:pt idx="89">
                  <c:v>8</c:v>
                </c:pt>
                <c:pt idx="90">
                  <c:v>8.1232876712328768</c:v>
                </c:pt>
                <c:pt idx="91">
                  <c:v>8.1333333333333329</c:v>
                </c:pt>
                <c:pt idx="92">
                  <c:v>8.1489361702127656</c:v>
                </c:pt>
                <c:pt idx="93">
                  <c:v>8.279569892473118</c:v>
                </c:pt>
                <c:pt idx="94">
                  <c:v>8.2934782608695645</c:v>
                </c:pt>
                <c:pt idx="95">
                  <c:v>8.2978723404255312</c:v>
                </c:pt>
                <c:pt idx="96">
                  <c:v>8.3424657534246567</c:v>
                </c:pt>
                <c:pt idx="97">
                  <c:v>8.3469387755102034</c:v>
                </c:pt>
                <c:pt idx="98">
                  <c:v>8.3548387096774199</c:v>
                </c:pt>
                <c:pt idx="99">
                  <c:v>8.4431818181818183</c:v>
                </c:pt>
                <c:pt idx="100">
                  <c:v>8.5376344086021501</c:v>
                </c:pt>
                <c:pt idx="101">
                  <c:v>8.9390243902439028</c:v>
                </c:pt>
                <c:pt idx="102">
                  <c:v>8.9789473684210535</c:v>
                </c:pt>
                <c:pt idx="103">
                  <c:v>8.9885057471264371</c:v>
                </c:pt>
                <c:pt idx="104">
                  <c:v>8.9893617021276597</c:v>
                </c:pt>
                <c:pt idx="105">
                  <c:v>9.2360248447204967</c:v>
                </c:pt>
                <c:pt idx="106">
                  <c:v>9.2471910112359552</c:v>
                </c:pt>
                <c:pt idx="107">
                  <c:v>9.378947368421052</c:v>
                </c:pt>
                <c:pt idx="108">
                  <c:v>9.4516129032258061</c:v>
                </c:pt>
                <c:pt idx="109">
                  <c:v>9.4759358288770059</c:v>
                </c:pt>
                <c:pt idx="110">
                  <c:v>9.6293103448275854</c:v>
                </c:pt>
                <c:pt idx="111">
                  <c:v>9.6428571428571423</c:v>
                </c:pt>
                <c:pt idx="112">
                  <c:v>9.6436781609195403</c:v>
                </c:pt>
                <c:pt idx="113">
                  <c:v>9.6666666666666661</c:v>
                </c:pt>
                <c:pt idx="114">
                  <c:v>9.6790697674418613</c:v>
                </c:pt>
                <c:pt idx="115">
                  <c:v>9.7333333333333325</c:v>
                </c:pt>
                <c:pt idx="116">
                  <c:v>9.75</c:v>
                </c:pt>
                <c:pt idx="117">
                  <c:v>9.791208791208792</c:v>
                </c:pt>
                <c:pt idx="118">
                  <c:v>9.8152173913043477</c:v>
                </c:pt>
                <c:pt idx="119">
                  <c:v>10.559139784946236</c:v>
                </c:pt>
                <c:pt idx="120">
                  <c:v>10.618556701030927</c:v>
                </c:pt>
                <c:pt idx="121">
                  <c:v>10.734939759036145</c:v>
                </c:pt>
                <c:pt idx="122">
                  <c:v>10.778947368421052</c:v>
                </c:pt>
                <c:pt idx="123">
                  <c:v>10.842105263157896</c:v>
                </c:pt>
                <c:pt idx="124">
                  <c:v>10.873626373626374</c:v>
                </c:pt>
                <c:pt idx="125">
                  <c:v>10.946236559139784</c:v>
                </c:pt>
                <c:pt idx="126">
                  <c:v>11.087912087912088</c:v>
                </c:pt>
                <c:pt idx="127">
                  <c:v>11.188888888888888</c:v>
                </c:pt>
                <c:pt idx="128">
                  <c:v>11.536842105263158</c:v>
                </c:pt>
                <c:pt idx="129">
                  <c:v>11.774117647058823</c:v>
                </c:pt>
                <c:pt idx="130">
                  <c:v>11.836734693877551</c:v>
                </c:pt>
                <c:pt idx="131">
                  <c:v>11.863157894736842</c:v>
                </c:pt>
                <c:pt idx="132">
                  <c:v>12.119565217391305</c:v>
                </c:pt>
                <c:pt idx="133">
                  <c:v>12.126984126984127</c:v>
                </c:pt>
                <c:pt idx="134">
                  <c:v>12.202380952380953</c:v>
                </c:pt>
                <c:pt idx="135">
                  <c:v>12.791208791208792</c:v>
                </c:pt>
                <c:pt idx="136">
                  <c:v>12.824175824175825</c:v>
                </c:pt>
                <c:pt idx="137">
                  <c:v>12.923076923076923</c:v>
                </c:pt>
                <c:pt idx="138">
                  <c:v>13.67032967032967</c:v>
                </c:pt>
                <c:pt idx="139">
                  <c:v>13.891304347826088</c:v>
                </c:pt>
                <c:pt idx="140">
                  <c:v>14.155555555555555</c:v>
                </c:pt>
                <c:pt idx="141">
                  <c:v>14.247252747252746</c:v>
                </c:pt>
                <c:pt idx="142">
                  <c:v>15</c:v>
                </c:pt>
                <c:pt idx="143">
                  <c:v>15.183098591549296</c:v>
                </c:pt>
                <c:pt idx="144">
                  <c:v>17.444827586206898</c:v>
                </c:pt>
                <c:pt idx="145">
                  <c:v>20.364406779661017</c:v>
                </c:pt>
                <c:pt idx="146">
                  <c:v>21.258064516129032</c:v>
                </c:pt>
                <c:pt idx="147">
                  <c:v>22.053191489361701</c:v>
                </c:pt>
              </c:numCache>
            </c:numRef>
          </c:xVal>
          <c:yVal>
            <c:numRef>
              <c:f>Sheet3!$D$3:$D$150</c:f>
              <c:numCache>
                <c:formatCode>General</c:formatCode>
                <c:ptCount val="148"/>
                <c:pt idx="1">
                  <c:v>0.73521126760563382</c:v>
                </c:pt>
                <c:pt idx="2">
                  <c:v>0.68255813953488376</c:v>
                </c:pt>
                <c:pt idx="3">
                  <c:v>0.67951807228915662</c:v>
                </c:pt>
                <c:pt idx="4">
                  <c:v>0.64810126582278482</c:v>
                </c:pt>
                <c:pt idx="5">
                  <c:v>0.64193548387096777</c:v>
                </c:pt>
                <c:pt idx="6">
                  <c:v>0.63733333333333331</c:v>
                </c:pt>
                <c:pt idx="7">
                  <c:v>0.6279569892473118</c:v>
                </c:pt>
                <c:pt idx="8">
                  <c:v>0.63176470588235289</c:v>
                </c:pt>
                <c:pt idx="9">
                  <c:v>0.62261904761904763</c:v>
                </c:pt>
                <c:pt idx="10">
                  <c:v>0.62127659574468086</c:v>
                </c:pt>
                <c:pt idx="11">
                  <c:v>0.61413043478260865</c:v>
                </c:pt>
                <c:pt idx="12">
                  <c:v>0.60666666666666669</c:v>
                </c:pt>
                <c:pt idx="13">
                  <c:v>0.61022727272727273</c:v>
                </c:pt>
                <c:pt idx="14">
                  <c:v>0.61257861635220123</c:v>
                </c:pt>
                <c:pt idx="15">
                  <c:v>0.59789473684210526</c:v>
                </c:pt>
                <c:pt idx="16">
                  <c:v>0.6</c:v>
                </c:pt>
                <c:pt idx="17">
                  <c:v>0.59375</c:v>
                </c:pt>
                <c:pt idx="18">
                  <c:v>0.59010989010989012</c:v>
                </c:pt>
                <c:pt idx="19">
                  <c:v>0.58636363636363631</c:v>
                </c:pt>
                <c:pt idx="20">
                  <c:v>0.57899159663865551</c:v>
                </c:pt>
                <c:pt idx="21">
                  <c:v>0.56704545454545452</c:v>
                </c:pt>
                <c:pt idx="22">
                  <c:v>0.56458333333333333</c:v>
                </c:pt>
                <c:pt idx="23">
                  <c:v>0.55505617977528088</c:v>
                </c:pt>
                <c:pt idx="24">
                  <c:v>0.56304347826086953</c:v>
                </c:pt>
                <c:pt idx="25">
                  <c:v>0.55164835164835169</c:v>
                </c:pt>
                <c:pt idx="26">
                  <c:v>0.56393442622950818</c:v>
                </c:pt>
                <c:pt idx="27">
                  <c:v>0.5444444444444444</c:v>
                </c:pt>
                <c:pt idx="28">
                  <c:v>0.54269662921348316</c:v>
                </c:pt>
                <c:pt idx="29">
                  <c:v>0.56458333333333333</c:v>
                </c:pt>
                <c:pt idx="30">
                  <c:v>0.55744680851063833</c:v>
                </c:pt>
                <c:pt idx="31">
                  <c:v>0.53793103448275859</c:v>
                </c:pt>
                <c:pt idx="32">
                  <c:v>0.54900000000000004</c:v>
                </c:pt>
                <c:pt idx="33">
                  <c:v>0.55217391304347829</c:v>
                </c:pt>
                <c:pt idx="34">
                  <c:v>0.51621621621621616</c:v>
                </c:pt>
                <c:pt idx="35">
                  <c:v>0.51587301587301593</c:v>
                </c:pt>
                <c:pt idx="36">
                  <c:v>0.50520833333333337</c:v>
                </c:pt>
                <c:pt idx="37">
                  <c:v>0.50555555555555554</c:v>
                </c:pt>
                <c:pt idx="38">
                  <c:v>0.50439560439560438</c:v>
                </c:pt>
                <c:pt idx="39">
                  <c:v>0.47499999999999998</c:v>
                </c:pt>
                <c:pt idx="40">
                  <c:v>0.47499999999999998</c:v>
                </c:pt>
                <c:pt idx="41">
                  <c:v>0.51111111111111107</c:v>
                </c:pt>
                <c:pt idx="42">
                  <c:v>0.46195652173913043</c:v>
                </c:pt>
                <c:pt idx="43">
                  <c:v>0.5</c:v>
                </c:pt>
                <c:pt idx="44">
                  <c:v>0.48865979381443297</c:v>
                </c:pt>
                <c:pt idx="45">
                  <c:v>0.48817204301075268</c:v>
                </c:pt>
                <c:pt idx="46">
                  <c:v>0.47575757575757577</c:v>
                </c:pt>
                <c:pt idx="47">
                  <c:v>0.48659793814432989</c:v>
                </c:pt>
                <c:pt idx="48">
                  <c:v>0.47065217391304348</c:v>
                </c:pt>
                <c:pt idx="49">
                  <c:v>0.49555555555555558</c:v>
                </c:pt>
                <c:pt idx="50">
                  <c:v>0.46875</c:v>
                </c:pt>
                <c:pt idx="51">
                  <c:v>0.45937499999999998</c:v>
                </c:pt>
                <c:pt idx="52">
                  <c:v>0.44545454545454544</c:v>
                </c:pt>
                <c:pt idx="53">
                  <c:v>0.4717171717171717</c:v>
                </c:pt>
                <c:pt idx="54">
                  <c:v>0.4206896551724138</c:v>
                </c:pt>
                <c:pt idx="55">
                  <c:v>0.44186046511627908</c:v>
                </c:pt>
                <c:pt idx="56">
                  <c:v>0.45510204081632655</c:v>
                </c:pt>
                <c:pt idx="57">
                  <c:v>0.44468085106382976</c:v>
                </c:pt>
                <c:pt idx="58">
                  <c:v>0.42903225806451611</c:v>
                </c:pt>
                <c:pt idx="59">
                  <c:v>0.46476190476190476</c:v>
                </c:pt>
                <c:pt idx="60">
                  <c:v>0.42680412371134019</c:v>
                </c:pt>
                <c:pt idx="61">
                  <c:v>0.42571428571428571</c:v>
                </c:pt>
                <c:pt idx="62">
                  <c:v>0.43965517241379309</c:v>
                </c:pt>
                <c:pt idx="63">
                  <c:v>0.39326923076923076</c:v>
                </c:pt>
                <c:pt idx="64">
                  <c:v>0.40618556701030928</c:v>
                </c:pt>
                <c:pt idx="65">
                  <c:v>0.40857142857142859</c:v>
                </c:pt>
                <c:pt idx="66">
                  <c:v>0.41203703703703703</c:v>
                </c:pt>
                <c:pt idx="67">
                  <c:v>0.42389380530973453</c:v>
                </c:pt>
                <c:pt idx="68">
                  <c:v>0.4154761904761905</c:v>
                </c:pt>
                <c:pt idx="69">
                  <c:v>0.43148148148148147</c:v>
                </c:pt>
                <c:pt idx="70">
                  <c:v>0.37346938775510202</c:v>
                </c:pt>
                <c:pt idx="71">
                  <c:v>0.4017857142857143</c:v>
                </c:pt>
                <c:pt idx="72">
                  <c:v>0.40127388535031849</c:v>
                </c:pt>
                <c:pt idx="73">
                  <c:v>0.39770114942528734</c:v>
                </c:pt>
                <c:pt idx="74">
                  <c:v>0.35299999999999998</c:v>
                </c:pt>
                <c:pt idx="75">
                  <c:v>0.39174311926605504</c:v>
                </c:pt>
                <c:pt idx="76">
                  <c:v>0.38494623655913979</c:v>
                </c:pt>
                <c:pt idx="77">
                  <c:v>0.35842696629213483</c:v>
                </c:pt>
                <c:pt idx="78">
                  <c:v>0.38828828828828826</c:v>
                </c:pt>
                <c:pt idx="79">
                  <c:v>0.38018018018018018</c:v>
                </c:pt>
                <c:pt idx="80">
                  <c:v>0.37378640776699029</c:v>
                </c:pt>
                <c:pt idx="81">
                  <c:v>0.35145631067961164</c:v>
                </c:pt>
                <c:pt idx="82">
                  <c:v>0.33061224489795921</c:v>
                </c:pt>
                <c:pt idx="83">
                  <c:v>0.4026315789473684</c:v>
                </c:pt>
                <c:pt idx="84">
                  <c:v>0.36575342465753424</c:v>
                </c:pt>
                <c:pt idx="85">
                  <c:v>0.37631578947368421</c:v>
                </c:pt>
                <c:pt idx="86">
                  <c:v>0.35217391304347828</c:v>
                </c:pt>
                <c:pt idx="87">
                  <c:v>0.36799999999999999</c:v>
                </c:pt>
                <c:pt idx="88">
                  <c:v>0.32342342342342345</c:v>
                </c:pt>
                <c:pt idx="89">
                  <c:v>0.39829059829059826</c:v>
                </c:pt>
                <c:pt idx="90">
                  <c:v>0.32613636363636361</c:v>
                </c:pt>
                <c:pt idx="91">
                  <c:v>0.35221238938053095</c:v>
                </c:pt>
                <c:pt idx="92">
                  <c:v>0.3669421487603306</c:v>
                </c:pt>
                <c:pt idx="93">
                  <c:v>0.31858407079646017</c:v>
                </c:pt>
                <c:pt idx="94">
                  <c:v>0.30636363636363634</c:v>
                </c:pt>
                <c:pt idx="95">
                  <c:v>0.38582677165354329</c:v>
                </c:pt>
                <c:pt idx="96">
                  <c:v>0.31573033707865167</c:v>
                </c:pt>
                <c:pt idx="97">
                  <c:v>0.30677966101694915</c:v>
                </c:pt>
                <c:pt idx="98">
                  <c:v>0.36311475409836064</c:v>
                </c:pt>
                <c:pt idx="99">
                  <c:v>0.35948275862068968</c:v>
                </c:pt>
                <c:pt idx="100">
                  <c:v>0.34380165289256198</c:v>
                </c:pt>
                <c:pt idx="101">
                  <c:v>0.30849056603773584</c:v>
                </c:pt>
                <c:pt idx="102">
                  <c:v>0.33359375000000002</c:v>
                </c:pt>
                <c:pt idx="103">
                  <c:v>0.33728813559322035</c:v>
                </c:pt>
                <c:pt idx="104">
                  <c:v>0.31300813008130079</c:v>
                </c:pt>
                <c:pt idx="105">
                  <c:v>0.32714932126696833</c:v>
                </c:pt>
                <c:pt idx="106">
                  <c:v>0.29658119658119658</c:v>
                </c:pt>
                <c:pt idx="107">
                  <c:v>0.28720000000000001</c:v>
                </c:pt>
                <c:pt idx="108">
                  <c:v>0.31860465116279069</c:v>
                </c:pt>
                <c:pt idx="109">
                  <c:v>0.3287878787878788</c:v>
                </c:pt>
                <c:pt idx="110">
                  <c:v>0.35804597701149427</c:v>
                </c:pt>
                <c:pt idx="111">
                  <c:v>0.27307692307692305</c:v>
                </c:pt>
                <c:pt idx="112">
                  <c:v>0.31229508196721312</c:v>
                </c:pt>
                <c:pt idx="113">
                  <c:v>0.3139784946236559</c:v>
                </c:pt>
                <c:pt idx="114">
                  <c:v>0.34764890282131661</c:v>
                </c:pt>
                <c:pt idx="115">
                  <c:v>0.30945945945945946</c:v>
                </c:pt>
                <c:pt idx="116">
                  <c:v>0.31</c:v>
                </c:pt>
                <c:pt idx="117">
                  <c:v>0.31461538461538463</c:v>
                </c:pt>
                <c:pt idx="118">
                  <c:v>0.28897637795275588</c:v>
                </c:pt>
                <c:pt idx="119">
                  <c:v>0.28321167883211679</c:v>
                </c:pt>
                <c:pt idx="120">
                  <c:v>0.25899280575539568</c:v>
                </c:pt>
                <c:pt idx="121">
                  <c:v>0.30390624999999999</c:v>
                </c:pt>
                <c:pt idx="122">
                  <c:v>0.27375886524822696</c:v>
                </c:pt>
                <c:pt idx="123">
                  <c:v>0.29452054794520549</c:v>
                </c:pt>
                <c:pt idx="124">
                  <c:v>0.28555956678700362</c:v>
                </c:pt>
                <c:pt idx="125">
                  <c:v>0.29305555555555557</c:v>
                </c:pt>
                <c:pt idx="126">
                  <c:v>0.28943661971830986</c:v>
                </c:pt>
                <c:pt idx="127">
                  <c:v>0.30069444444444443</c:v>
                </c:pt>
                <c:pt idx="128">
                  <c:v>0.2644295302013423</c:v>
                </c:pt>
                <c:pt idx="129">
                  <c:v>0.26948905109489052</c:v>
                </c:pt>
                <c:pt idx="130">
                  <c:v>0.27500000000000002</c:v>
                </c:pt>
                <c:pt idx="131">
                  <c:v>0.28670886075949364</c:v>
                </c:pt>
                <c:pt idx="132">
                  <c:v>0.20921985815602837</c:v>
                </c:pt>
                <c:pt idx="133">
                  <c:v>0.22567567567567567</c:v>
                </c:pt>
                <c:pt idx="134">
                  <c:v>0.26258992805755393</c:v>
                </c:pt>
                <c:pt idx="135">
                  <c:v>0.24415584415584415</c:v>
                </c:pt>
                <c:pt idx="136">
                  <c:v>0.25668789808917197</c:v>
                </c:pt>
                <c:pt idx="137">
                  <c:v>0.23137254901960785</c:v>
                </c:pt>
                <c:pt idx="138">
                  <c:v>0.25952380952380955</c:v>
                </c:pt>
                <c:pt idx="139">
                  <c:v>0.24378698224852072</c:v>
                </c:pt>
                <c:pt idx="140">
                  <c:v>0.22787878787878788</c:v>
                </c:pt>
                <c:pt idx="141">
                  <c:v>0.22597014925373135</c:v>
                </c:pt>
                <c:pt idx="142">
                  <c:v>0.21476510067114093</c:v>
                </c:pt>
                <c:pt idx="143">
                  <c:v>0.24084507042253522</c:v>
                </c:pt>
                <c:pt idx="144">
                  <c:v>0.21383061383061383</c:v>
                </c:pt>
                <c:pt idx="145">
                  <c:v>0.15684210526315789</c:v>
                </c:pt>
                <c:pt idx="146">
                  <c:v>0.16932773109243698</c:v>
                </c:pt>
                <c:pt idx="147">
                  <c:v>0.17410358565737052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7F8-4279-9B80-06F4EFD80997}"/>
            </c:ext>
          </c:extLst>
        </c:ser>
        <c:ser>
          <c:idx val="3"/>
          <c:order val="1"/>
          <c:tx>
            <c:strRef>
              <c:f>Sheet3!$R$20</c:f>
              <c:strCache>
                <c:ptCount val="1"/>
                <c:pt idx="0">
                  <c:v>Cambodia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10"/>
            <c:spPr>
              <a:noFill/>
              <a:ln w="19050">
                <a:noFill/>
              </a:ln>
            </c:spPr>
          </c:marker>
          <c:xVal>
            <c:numRef>
              <c:f>Sheet3!$R$21:$R$28</c:f>
              <c:numCache>
                <c:formatCode>General</c:formatCode>
                <c:ptCount val="8"/>
                <c:pt idx="0">
                  <c:v>3.4</c:v>
                </c:pt>
                <c:pt idx="1">
                  <c:v>3.67</c:v>
                </c:pt>
                <c:pt idx="2">
                  <c:v>3.95</c:v>
                </c:pt>
                <c:pt idx="3">
                  <c:v>3.96</c:v>
                </c:pt>
                <c:pt idx="4">
                  <c:v>4.41</c:v>
                </c:pt>
                <c:pt idx="5">
                  <c:v>6.78</c:v>
                </c:pt>
                <c:pt idx="6">
                  <c:v>6.85</c:v>
                </c:pt>
                <c:pt idx="7">
                  <c:v>7.3</c:v>
                </c:pt>
              </c:numCache>
            </c:numRef>
          </c:xVal>
          <c:yVal>
            <c:numRef>
              <c:f>Sheet3!$S$21:$S$28</c:f>
              <c:numCache>
                <c:formatCode>General</c:formatCode>
                <c:ptCount val="8"/>
                <c:pt idx="0">
                  <c:v>0.63043478260869568</c:v>
                </c:pt>
                <c:pt idx="1">
                  <c:v>0.6333333333333333</c:v>
                </c:pt>
                <c:pt idx="2">
                  <c:v>0.60512820512820509</c:v>
                </c:pt>
                <c:pt idx="3">
                  <c:v>0.60384615384615381</c:v>
                </c:pt>
                <c:pt idx="4">
                  <c:v>0.53</c:v>
                </c:pt>
                <c:pt idx="5">
                  <c:v>0.42083333333333334</c:v>
                </c:pt>
                <c:pt idx="6">
                  <c:v>0.38684210526315788</c:v>
                </c:pt>
                <c:pt idx="7">
                  <c:v>0.35384615384615387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7F8-4279-9B80-06F4EFD80997}"/>
            </c:ext>
          </c:extLst>
        </c:ser>
        <c:ser>
          <c:idx val="1"/>
          <c:order val="2"/>
          <c:tx>
            <c:strRef>
              <c:f>Sheet3!$E$2</c:f>
              <c:strCache>
                <c:ptCount val="1"/>
                <c:pt idx="0">
                  <c:v>Binomial</c:v>
                </c:pt>
              </c:strCache>
            </c:strRef>
          </c:tx>
          <c:spPr>
            <a:ln w="12700">
              <a:noFill/>
            </a:ln>
          </c:spPr>
          <c:marker>
            <c:symbol val="none"/>
          </c:marker>
          <c:xVal>
            <c:numRef>
              <c:f>Sheet3!$G$3:$G$150</c:f>
              <c:numCache>
                <c:formatCode>General</c:formatCode>
                <c:ptCount val="148"/>
                <c:pt idx="0">
                  <c:v>0</c:v>
                </c:pt>
                <c:pt idx="1">
                  <c:v>2.6857142857142855</c:v>
                </c:pt>
                <c:pt idx="2">
                  <c:v>3.1744186046511627</c:v>
                </c:pt>
                <c:pt idx="3">
                  <c:v>3.4102564102564101</c:v>
                </c:pt>
                <c:pt idx="4">
                  <c:v>3.5641025641025643</c:v>
                </c:pt>
                <c:pt idx="5">
                  <c:v>3.6195652173913042</c:v>
                </c:pt>
                <c:pt idx="6">
                  <c:v>3.6266666666666665</c:v>
                </c:pt>
                <c:pt idx="7">
                  <c:v>3.7204301075268815</c:v>
                </c:pt>
                <c:pt idx="8">
                  <c:v>3.7710843373493974</c:v>
                </c:pt>
                <c:pt idx="9">
                  <c:v>3.7738095238095237</c:v>
                </c:pt>
                <c:pt idx="10">
                  <c:v>3.827956989247312</c:v>
                </c:pt>
                <c:pt idx="11">
                  <c:v>3.901098901098901</c:v>
                </c:pt>
                <c:pt idx="12">
                  <c:v>3.9333333333333331</c:v>
                </c:pt>
                <c:pt idx="13">
                  <c:v>3.9425287356321839</c:v>
                </c:pt>
                <c:pt idx="14">
                  <c:v>4</c:v>
                </c:pt>
                <c:pt idx="15">
                  <c:v>4.0210526315789474</c:v>
                </c:pt>
                <c:pt idx="16">
                  <c:v>4.0547945205479454</c:v>
                </c:pt>
                <c:pt idx="17">
                  <c:v>4.0625</c:v>
                </c:pt>
                <c:pt idx="18">
                  <c:v>4.0989010989010985</c:v>
                </c:pt>
                <c:pt idx="19">
                  <c:v>4.2325581395348841</c:v>
                </c:pt>
                <c:pt idx="20">
                  <c:v>4.2820512820512819</c:v>
                </c:pt>
                <c:pt idx="21">
                  <c:v>4.3295454545454541</c:v>
                </c:pt>
                <c:pt idx="22">
                  <c:v>4.4468085106382977</c:v>
                </c:pt>
                <c:pt idx="23">
                  <c:v>4.4494382022471912</c:v>
                </c:pt>
                <c:pt idx="24">
                  <c:v>4.5168539325842696</c:v>
                </c:pt>
                <c:pt idx="25">
                  <c:v>4.5333333333333332</c:v>
                </c:pt>
                <c:pt idx="26">
                  <c:v>4.5340909090909092</c:v>
                </c:pt>
                <c:pt idx="27">
                  <c:v>4.5555555555555554</c:v>
                </c:pt>
                <c:pt idx="28">
                  <c:v>4.5730337078651688</c:v>
                </c:pt>
                <c:pt idx="29">
                  <c:v>4.5934065934065931</c:v>
                </c:pt>
                <c:pt idx="30">
                  <c:v>4.6222222222222218</c:v>
                </c:pt>
                <c:pt idx="31">
                  <c:v>4.6744186046511631</c:v>
                </c:pt>
                <c:pt idx="32">
                  <c:v>4.697916666666667</c:v>
                </c:pt>
                <c:pt idx="33">
                  <c:v>4.735632183908046</c:v>
                </c:pt>
                <c:pt idx="34">
                  <c:v>4.8378378378378377</c:v>
                </c:pt>
                <c:pt idx="35">
                  <c:v>4.919354838709677</c:v>
                </c:pt>
                <c:pt idx="36">
                  <c:v>5</c:v>
                </c:pt>
                <c:pt idx="37">
                  <c:v>5.0568181818181817</c:v>
                </c:pt>
                <c:pt idx="38">
                  <c:v>5.2441860465116283</c:v>
                </c:pt>
                <c:pt idx="39">
                  <c:v>5.25</c:v>
                </c:pt>
                <c:pt idx="40">
                  <c:v>5.3164556962025316</c:v>
                </c:pt>
                <c:pt idx="41">
                  <c:v>5.3186813186813184</c:v>
                </c:pt>
                <c:pt idx="42">
                  <c:v>5.3804347826086953</c:v>
                </c:pt>
                <c:pt idx="43">
                  <c:v>5.3804347826086953</c:v>
                </c:pt>
                <c:pt idx="44">
                  <c:v>5.3913043478260869</c:v>
                </c:pt>
                <c:pt idx="45">
                  <c:v>5.502890173410405</c:v>
                </c:pt>
                <c:pt idx="46">
                  <c:v>5.5212765957446805</c:v>
                </c:pt>
                <c:pt idx="47">
                  <c:v>5.5333333333333332</c:v>
                </c:pt>
                <c:pt idx="48">
                  <c:v>5.5977011494252871</c:v>
                </c:pt>
                <c:pt idx="49">
                  <c:v>5.6049382716049383</c:v>
                </c:pt>
                <c:pt idx="50">
                  <c:v>5.6983240223463687</c:v>
                </c:pt>
                <c:pt idx="51">
                  <c:v>5.7032967032967035</c:v>
                </c:pt>
                <c:pt idx="52">
                  <c:v>5.71875</c:v>
                </c:pt>
                <c:pt idx="53">
                  <c:v>5.7472527472527473</c:v>
                </c:pt>
                <c:pt idx="54">
                  <c:v>5.7931034482758621</c:v>
                </c:pt>
                <c:pt idx="55">
                  <c:v>5.8536585365853657</c:v>
                </c:pt>
                <c:pt idx="56">
                  <c:v>5.8681318681318677</c:v>
                </c:pt>
                <c:pt idx="57">
                  <c:v>6</c:v>
                </c:pt>
                <c:pt idx="58">
                  <c:v>6.0340909090909092</c:v>
                </c:pt>
                <c:pt idx="59">
                  <c:v>6.043010752688172</c:v>
                </c:pt>
                <c:pt idx="60">
                  <c:v>6.3181818181818183</c:v>
                </c:pt>
                <c:pt idx="61">
                  <c:v>6.4838709677419351</c:v>
                </c:pt>
                <c:pt idx="62">
                  <c:v>6.5</c:v>
                </c:pt>
                <c:pt idx="63">
                  <c:v>6.572916666666667</c:v>
                </c:pt>
                <c:pt idx="64">
                  <c:v>6.6206896551724137</c:v>
                </c:pt>
                <c:pt idx="65">
                  <c:v>6.67741935483871</c:v>
                </c:pt>
                <c:pt idx="66">
                  <c:v>6.6842105263157894</c:v>
                </c:pt>
                <c:pt idx="67">
                  <c:v>6.7113402061855671</c:v>
                </c:pt>
                <c:pt idx="68">
                  <c:v>6.7260273972602738</c:v>
                </c:pt>
                <c:pt idx="69">
                  <c:v>6.822222222222222</c:v>
                </c:pt>
                <c:pt idx="70">
                  <c:v>6.8988764044943824</c:v>
                </c:pt>
                <c:pt idx="71">
                  <c:v>7.0526315789473681</c:v>
                </c:pt>
                <c:pt idx="72">
                  <c:v>7.0676691729323311</c:v>
                </c:pt>
                <c:pt idx="73">
                  <c:v>7.0810810810810807</c:v>
                </c:pt>
                <c:pt idx="74">
                  <c:v>7.1098901098901095</c:v>
                </c:pt>
                <c:pt idx="75">
                  <c:v>7.2065217391304346</c:v>
                </c:pt>
                <c:pt idx="76">
                  <c:v>7.2405063291139244</c:v>
                </c:pt>
                <c:pt idx="77">
                  <c:v>7.3205128205128203</c:v>
                </c:pt>
                <c:pt idx="78">
                  <c:v>7.3804347826086953</c:v>
                </c:pt>
                <c:pt idx="79">
                  <c:v>7.397849462365591</c:v>
                </c:pt>
                <c:pt idx="80">
                  <c:v>7.4137931034482758</c:v>
                </c:pt>
                <c:pt idx="81">
                  <c:v>7.4222222222222225</c:v>
                </c:pt>
                <c:pt idx="82">
                  <c:v>7.4545454545454541</c:v>
                </c:pt>
                <c:pt idx="83">
                  <c:v>7.4835164835164836</c:v>
                </c:pt>
                <c:pt idx="84">
                  <c:v>7.5081081081081082</c:v>
                </c:pt>
                <c:pt idx="85">
                  <c:v>7.5638297872340425</c:v>
                </c:pt>
                <c:pt idx="86">
                  <c:v>7.6020408163265305</c:v>
                </c:pt>
                <c:pt idx="87">
                  <c:v>7.7073170731707314</c:v>
                </c:pt>
                <c:pt idx="88">
                  <c:v>7.9893617021276597</c:v>
                </c:pt>
                <c:pt idx="89">
                  <c:v>8</c:v>
                </c:pt>
                <c:pt idx="90">
                  <c:v>8.1232876712328768</c:v>
                </c:pt>
                <c:pt idx="91">
                  <c:v>8.1333333333333329</c:v>
                </c:pt>
                <c:pt idx="92">
                  <c:v>8.1489361702127656</c:v>
                </c:pt>
                <c:pt idx="93">
                  <c:v>8.279569892473118</c:v>
                </c:pt>
                <c:pt idx="94">
                  <c:v>8.2934782608695645</c:v>
                </c:pt>
                <c:pt idx="95">
                  <c:v>8.2978723404255312</c:v>
                </c:pt>
                <c:pt idx="96">
                  <c:v>8.3424657534246567</c:v>
                </c:pt>
                <c:pt idx="97">
                  <c:v>8.3469387755102034</c:v>
                </c:pt>
                <c:pt idx="98">
                  <c:v>8.3548387096774199</c:v>
                </c:pt>
                <c:pt idx="99">
                  <c:v>8.4431818181818183</c:v>
                </c:pt>
                <c:pt idx="100">
                  <c:v>8.5376344086021501</c:v>
                </c:pt>
                <c:pt idx="101">
                  <c:v>8.9390243902439028</c:v>
                </c:pt>
                <c:pt idx="102">
                  <c:v>8.9789473684210535</c:v>
                </c:pt>
                <c:pt idx="103">
                  <c:v>8.9885057471264371</c:v>
                </c:pt>
                <c:pt idx="104">
                  <c:v>8.9893617021276597</c:v>
                </c:pt>
                <c:pt idx="105">
                  <c:v>9.2360248447204967</c:v>
                </c:pt>
                <c:pt idx="106">
                  <c:v>9.2471910112359552</c:v>
                </c:pt>
                <c:pt idx="107">
                  <c:v>9.378947368421052</c:v>
                </c:pt>
                <c:pt idx="108">
                  <c:v>9.4516129032258061</c:v>
                </c:pt>
                <c:pt idx="109">
                  <c:v>9.4759358288770059</c:v>
                </c:pt>
                <c:pt idx="110">
                  <c:v>9.6293103448275854</c:v>
                </c:pt>
                <c:pt idx="111">
                  <c:v>9.6428571428571423</c:v>
                </c:pt>
                <c:pt idx="112">
                  <c:v>9.6436781609195403</c:v>
                </c:pt>
                <c:pt idx="113">
                  <c:v>9.6666666666666661</c:v>
                </c:pt>
                <c:pt idx="114">
                  <c:v>9.6790697674418613</c:v>
                </c:pt>
                <c:pt idx="115">
                  <c:v>9.7333333333333325</c:v>
                </c:pt>
                <c:pt idx="116">
                  <c:v>9.75</c:v>
                </c:pt>
                <c:pt idx="117">
                  <c:v>9.791208791208792</c:v>
                </c:pt>
                <c:pt idx="118">
                  <c:v>9.8152173913043477</c:v>
                </c:pt>
                <c:pt idx="119">
                  <c:v>10.559139784946236</c:v>
                </c:pt>
                <c:pt idx="120">
                  <c:v>10.618556701030927</c:v>
                </c:pt>
                <c:pt idx="121">
                  <c:v>10.734939759036145</c:v>
                </c:pt>
                <c:pt idx="122">
                  <c:v>10.778947368421052</c:v>
                </c:pt>
                <c:pt idx="123">
                  <c:v>10.842105263157896</c:v>
                </c:pt>
                <c:pt idx="124">
                  <c:v>10.873626373626374</c:v>
                </c:pt>
                <c:pt idx="125">
                  <c:v>10.946236559139784</c:v>
                </c:pt>
                <c:pt idx="126">
                  <c:v>11.087912087912088</c:v>
                </c:pt>
                <c:pt idx="127">
                  <c:v>11.188888888888888</c:v>
                </c:pt>
                <c:pt idx="128">
                  <c:v>11.536842105263158</c:v>
                </c:pt>
                <c:pt idx="129">
                  <c:v>11.774117647058823</c:v>
                </c:pt>
                <c:pt idx="130">
                  <c:v>11.836734693877551</c:v>
                </c:pt>
                <c:pt idx="131">
                  <c:v>11.863157894736842</c:v>
                </c:pt>
                <c:pt idx="132">
                  <c:v>12.119565217391305</c:v>
                </c:pt>
                <c:pt idx="133">
                  <c:v>12.126984126984127</c:v>
                </c:pt>
                <c:pt idx="134">
                  <c:v>12.202380952380953</c:v>
                </c:pt>
                <c:pt idx="135">
                  <c:v>12.791208791208792</c:v>
                </c:pt>
                <c:pt idx="136">
                  <c:v>12.824175824175825</c:v>
                </c:pt>
                <c:pt idx="137">
                  <c:v>12.923076923076923</c:v>
                </c:pt>
                <c:pt idx="138">
                  <c:v>13.67032967032967</c:v>
                </c:pt>
                <c:pt idx="139">
                  <c:v>13.891304347826088</c:v>
                </c:pt>
                <c:pt idx="140">
                  <c:v>14.155555555555555</c:v>
                </c:pt>
                <c:pt idx="141">
                  <c:v>14.247252747252746</c:v>
                </c:pt>
                <c:pt idx="142">
                  <c:v>15</c:v>
                </c:pt>
                <c:pt idx="143">
                  <c:v>15.183098591549296</c:v>
                </c:pt>
                <c:pt idx="144">
                  <c:v>17.444827586206898</c:v>
                </c:pt>
                <c:pt idx="145">
                  <c:v>20.364406779661017</c:v>
                </c:pt>
                <c:pt idx="146">
                  <c:v>21.258064516129032</c:v>
                </c:pt>
                <c:pt idx="147">
                  <c:v>22.053191489361701</c:v>
                </c:pt>
              </c:numCache>
            </c:numRef>
          </c:xVal>
          <c:yVal>
            <c:numRef>
              <c:f>Sheet3!$E$3:$E$150</c:f>
              <c:numCache>
                <c:formatCode>General</c:formatCode>
                <c:ptCount val="148"/>
                <c:pt idx="1">
                  <c:v>0.71221359174335219</c:v>
                </c:pt>
                <c:pt idx="2">
                  <c:v>0.66911489371492527</c:v>
                </c:pt>
                <c:pt idx="3">
                  <c:v>0.6478601127014475</c:v>
                </c:pt>
                <c:pt idx="4">
                  <c:v>0.63384809645116869</c:v>
                </c:pt>
                <c:pt idx="5">
                  <c:v>0.62874755662773685</c:v>
                </c:pt>
                <c:pt idx="6">
                  <c:v>0.62813461069722787</c:v>
                </c:pt>
                <c:pt idx="7">
                  <c:v>0.61950523613429986</c:v>
                </c:pt>
                <c:pt idx="8">
                  <c:v>0.6148724699635495</c:v>
                </c:pt>
                <c:pt idx="9">
                  <c:v>0.61462035268951376</c:v>
                </c:pt>
                <c:pt idx="10">
                  <c:v>0.60963103243105832</c:v>
                </c:pt>
                <c:pt idx="11">
                  <c:v>0.60290764663855723</c:v>
                </c:pt>
                <c:pt idx="12">
                  <c:v>0.60005278931562411</c:v>
                </c:pt>
                <c:pt idx="13">
                  <c:v>0.59910066065334711</c:v>
                </c:pt>
                <c:pt idx="14">
                  <c:v>0.59376809986504941</c:v>
                </c:pt>
                <c:pt idx="15">
                  <c:v>0.59186558550643475</c:v>
                </c:pt>
                <c:pt idx="16">
                  <c:v>0.58878507189301543</c:v>
                </c:pt>
                <c:pt idx="17">
                  <c:v>0.58802515879908557</c:v>
                </c:pt>
                <c:pt idx="18">
                  <c:v>0.58470644891422019</c:v>
                </c:pt>
                <c:pt idx="19">
                  <c:v>0.57242555141633422</c:v>
                </c:pt>
                <c:pt idx="20">
                  <c:v>0.56787466344657456</c:v>
                </c:pt>
                <c:pt idx="21">
                  <c:v>0.56353171815270975</c:v>
                </c:pt>
                <c:pt idx="22">
                  <c:v>0.55281764186507176</c:v>
                </c:pt>
                <c:pt idx="23">
                  <c:v>0.55257773197944071</c:v>
                </c:pt>
                <c:pt idx="24">
                  <c:v>0.54644305262548654</c:v>
                </c:pt>
                <c:pt idx="25">
                  <c:v>0.54494690637985688</c:v>
                </c:pt>
                <c:pt idx="26">
                  <c:v>0.544890981348498</c:v>
                </c:pt>
                <c:pt idx="27">
                  <c:v>0.54291779036940757</c:v>
                </c:pt>
                <c:pt idx="28">
                  <c:v>0.54134711177710282</c:v>
                </c:pt>
                <c:pt idx="29">
                  <c:v>0.53950408564540264</c:v>
                </c:pt>
                <c:pt idx="30">
                  <c:v>0.5368995429886505</c:v>
                </c:pt>
                <c:pt idx="31">
                  <c:v>0.53219203085291433</c:v>
                </c:pt>
                <c:pt idx="32">
                  <c:v>0.53011945560343254</c:v>
                </c:pt>
                <c:pt idx="33">
                  <c:v>0.5266969922967335</c:v>
                </c:pt>
                <c:pt idx="34">
                  <c:v>0.51756079761964746</c:v>
                </c:pt>
                <c:pt idx="35">
                  <c:v>0.51031434406364584</c:v>
                </c:pt>
                <c:pt idx="36">
                  <c:v>0.50330709232908111</c:v>
                </c:pt>
                <c:pt idx="37">
                  <c:v>0.49834861100816652</c:v>
                </c:pt>
                <c:pt idx="38">
                  <c:v>0.48228086148369143</c:v>
                </c:pt>
                <c:pt idx="39">
                  <c:v>0.48181437335890104</c:v>
                </c:pt>
                <c:pt idx="40">
                  <c:v>0.476175184828314</c:v>
                </c:pt>
                <c:pt idx="41">
                  <c:v>0.47602700220374544</c:v>
                </c:pt>
                <c:pt idx="42">
                  <c:v>0.47089079573552339</c:v>
                </c:pt>
                <c:pt idx="43">
                  <c:v>0.47089079573552339</c:v>
                </c:pt>
                <c:pt idx="44">
                  <c:v>0.46999173060001465</c:v>
                </c:pt>
                <c:pt idx="45">
                  <c:v>0.46100409374755469</c:v>
                </c:pt>
                <c:pt idx="46">
                  <c:v>0.45938125795042389</c:v>
                </c:pt>
                <c:pt idx="47">
                  <c:v>0.45839569964066712</c:v>
                </c:pt>
                <c:pt idx="48">
                  <c:v>0.45323348786995815</c:v>
                </c:pt>
                <c:pt idx="49">
                  <c:v>0.45263207428294661</c:v>
                </c:pt>
                <c:pt idx="50">
                  <c:v>0.44551645173001281</c:v>
                </c:pt>
                <c:pt idx="51">
                  <c:v>0.44494794660258102</c:v>
                </c:pt>
                <c:pt idx="52">
                  <c:v>0.4437687272673056</c:v>
                </c:pt>
                <c:pt idx="53">
                  <c:v>0.44154892500481902</c:v>
                </c:pt>
                <c:pt idx="54">
                  <c:v>0.43802168673602532</c:v>
                </c:pt>
                <c:pt idx="55">
                  <c:v>0.43295253056268956</c:v>
                </c:pt>
                <c:pt idx="56">
                  <c:v>0.43238144326105193</c:v>
                </c:pt>
                <c:pt idx="57">
                  <c:v>0.42267516199313976</c:v>
                </c:pt>
                <c:pt idx="58">
                  <c:v>0.42023247417101528</c:v>
                </c:pt>
                <c:pt idx="59">
                  <c:v>0.41962218111570426</c:v>
                </c:pt>
                <c:pt idx="60">
                  <c:v>0.40077729001132667</c:v>
                </c:pt>
                <c:pt idx="61">
                  <c:v>0.39028252911034883</c:v>
                </c:pt>
                <c:pt idx="62">
                  <c:v>0.38879158430082456</c:v>
                </c:pt>
                <c:pt idx="63">
                  <c:v>0.38490456207229684</c:v>
                </c:pt>
                <c:pt idx="64">
                  <c:v>0.38202550609896968</c:v>
                </c:pt>
                <c:pt idx="65">
                  <c:v>0.37878932372041668</c:v>
                </c:pt>
                <c:pt idx="66">
                  <c:v>0.37841495589096763</c:v>
                </c:pt>
                <c:pt idx="67">
                  <c:v>0.37689128992201559</c:v>
                </c:pt>
                <c:pt idx="68">
                  <c:v>0.3758710873196901</c:v>
                </c:pt>
                <c:pt idx="69">
                  <c:v>0.37074788025094235</c:v>
                </c:pt>
                <c:pt idx="70">
                  <c:v>0.36669693491933836</c:v>
                </c:pt>
                <c:pt idx="71">
                  <c:v>0.35905381830253474</c:v>
                </c:pt>
                <c:pt idx="72">
                  <c:v>0.35874684813886654</c:v>
                </c:pt>
                <c:pt idx="73">
                  <c:v>0.35792527999048418</c:v>
                </c:pt>
                <c:pt idx="74">
                  <c:v>0.35630722009233523</c:v>
                </c:pt>
                <c:pt idx="75">
                  <c:v>0.35190377180328397</c:v>
                </c:pt>
                <c:pt idx="76">
                  <c:v>0.35029305080212259</c:v>
                </c:pt>
                <c:pt idx="77">
                  <c:v>0.34686044387920656</c:v>
                </c:pt>
                <c:pt idx="78">
                  <c:v>0.34451678578855083</c:v>
                </c:pt>
                <c:pt idx="79">
                  <c:v>0.34382292065073011</c:v>
                </c:pt>
                <c:pt idx="80">
                  <c:v>0.34314065483482892</c:v>
                </c:pt>
                <c:pt idx="81">
                  <c:v>0.34283079982108006</c:v>
                </c:pt>
                <c:pt idx="82">
                  <c:v>0.34154982950230373</c:v>
                </c:pt>
                <c:pt idx="83">
                  <c:v>0.3404593057974557</c:v>
                </c:pt>
                <c:pt idx="84">
                  <c:v>0.33987484894517633</c:v>
                </c:pt>
                <c:pt idx="85">
                  <c:v>0.33749111797300319</c:v>
                </c:pt>
                <c:pt idx="86">
                  <c:v>0.33614534082370978</c:v>
                </c:pt>
                <c:pt idx="87">
                  <c:v>0.33240529386819567</c:v>
                </c:pt>
                <c:pt idx="88">
                  <c:v>0.3239382047710373</c:v>
                </c:pt>
                <c:pt idx="89">
                  <c:v>0.32360431816701024</c:v>
                </c:pt>
                <c:pt idx="90">
                  <c:v>0.32024377963040684</c:v>
                </c:pt>
                <c:pt idx="91">
                  <c:v>0.32013645986539657</c:v>
                </c:pt>
                <c:pt idx="92">
                  <c:v>0.31977606953357163</c:v>
                </c:pt>
                <c:pt idx="93">
                  <c:v>0.31670018788805365</c:v>
                </c:pt>
                <c:pt idx="94">
                  <c:v>0.3163842903918706</c:v>
                </c:pt>
                <c:pt idx="95">
                  <c:v>0.31629911082434792</c:v>
                </c:pt>
                <c:pt idx="96">
                  <c:v>0.31517361391750764</c:v>
                </c:pt>
                <c:pt idx="97">
                  <c:v>0.31525688653231443</c:v>
                </c:pt>
                <c:pt idx="98">
                  <c:v>0.3150612272082125</c:v>
                </c:pt>
                <c:pt idx="99">
                  <c:v>0.31322231686518037</c:v>
                </c:pt>
                <c:pt idx="100">
                  <c:v>0.31144792280207295</c:v>
                </c:pt>
                <c:pt idx="101">
                  <c:v>0.30504690768599896</c:v>
                </c:pt>
                <c:pt idx="102">
                  <c:v>0.30457677028551755</c:v>
                </c:pt>
                <c:pt idx="103">
                  <c:v>0.30441912275645616</c:v>
                </c:pt>
                <c:pt idx="104">
                  <c:v>0.30443739686980642</c:v>
                </c:pt>
                <c:pt idx="105">
                  <c:v>0.30164168993057028</c:v>
                </c:pt>
                <c:pt idx="106">
                  <c:v>0.30138701607592461</c:v>
                </c:pt>
                <c:pt idx="107">
                  <c:v>0.30006247744885112</c:v>
                </c:pt>
                <c:pt idx="108">
                  <c:v>0.29936728360064624</c:v>
                </c:pt>
                <c:pt idx="109">
                  <c:v>0.29925002891653896</c:v>
                </c:pt>
                <c:pt idx="110">
                  <c:v>0.29784020464608246</c:v>
                </c:pt>
                <c:pt idx="111">
                  <c:v>0.29770367786007546</c:v>
                </c:pt>
                <c:pt idx="112">
                  <c:v>0.29767784735217551</c:v>
                </c:pt>
                <c:pt idx="113">
                  <c:v>0.29743814539838898</c:v>
                </c:pt>
                <c:pt idx="114">
                  <c:v>0.29748277741929779</c:v>
                </c:pt>
                <c:pt idx="115">
                  <c:v>0.29698095927405188</c:v>
                </c:pt>
                <c:pt idx="116">
                  <c:v>0.29683399675971306</c:v>
                </c:pt>
                <c:pt idx="117">
                  <c:v>0.29651410596157457</c:v>
                </c:pt>
                <c:pt idx="118">
                  <c:v>0.29633247953200598</c:v>
                </c:pt>
                <c:pt idx="119">
                  <c:v>0.29120011517326683</c:v>
                </c:pt>
                <c:pt idx="120">
                  <c:v>0.29079436556417576</c:v>
                </c:pt>
                <c:pt idx="121">
                  <c:v>0.29002117364012175</c:v>
                </c:pt>
                <c:pt idx="122">
                  <c:v>0.28969504286147341</c:v>
                </c:pt>
                <c:pt idx="123">
                  <c:v>0.28925127860069411</c:v>
                </c:pt>
                <c:pt idx="124">
                  <c:v>0.28894628504882153</c:v>
                </c:pt>
                <c:pt idx="125">
                  <c:v>0.28850820089986884</c:v>
                </c:pt>
                <c:pt idx="126">
                  <c:v>0.28746106496804613</c:v>
                </c:pt>
                <c:pt idx="127">
                  <c:v>0.28668533113698341</c:v>
                </c:pt>
                <c:pt idx="128">
                  <c:v>0.2837712089340223</c:v>
                </c:pt>
                <c:pt idx="129">
                  <c:v>0.28134916017927136</c:v>
                </c:pt>
                <c:pt idx="130">
                  <c:v>0.2809560629542574</c:v>
                </c:pt>
                <c:pt idx="131">
                  <c:v>0.28070350892382467</c:v>
                </c:pt>
                <c:pt idx="132">
                  <c:v>0.27804914597471198</c:v>
                </c:pt>
                <c:pt idx="133">
                  <c:v>0.27780323842530907</c:v>
                </c:pt>
                <c:pt idx="134">
                  <c:v>0.27717118418354625</c:v>
                </c:pt>
                <c:pt idx="135">
                  <c:v>0.27001631380495633</c:v>
                </c:pt>
                <c:pt idx="136">
                  <c:v>0.26958459609423685</c:v>
                </c:pt>
                <c:pt idx="137">
                  <c:v>0.26827020434370019</c:v>
                </c:pt>
                <c:pt idx="138">
                  <c:v>0.25753387351682522</c:v>
                </c:pt>
                <c:pt idx="139">
                  <c:v>0.25414402591014795</c:v>
                </c:pt>
                <c:pt idx="140">
                  <c:v>0.25001611839783222</c:v>
                </c:pt>
                <c:pt idx="141">
                  <c:v>0.24847903697442192</c:v>
                </c:pt>
                <c:pt idx="142">
                  <c:v>0.23660226191983391</c:v>
                </c:pt>
                <c:pt idx="143">
                  <c:v>0.23371982758959164</c:v>
                </c:pt>
                <c:pt idx="144">
                  <c:v>0.20296946488336293</c:v>
                </c:pt>
                <c:pt idx="145">
                  <c:v>0.17923527457847013</c:v>
                </c:pt>
                <c:pt idx="146">
                  <c:v>0.1740495774819916</c:v>
                </c:pt>
                <c:pt idx="147">
                  <c:v>0.16963917439364365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7F8-4279-9B80-06F4EFD809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1192632"/>
        <c:axId val="451193416"/>
      </c:scatterChart>
      <c:valAx>
        <c:axId val="451192632"/>
        <c:scaling>
          <c:orientation val="minMax"/>
          <c:max val="25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mean session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51193416"/>
        <c:crosses val="autoZero"/>
        <c:crossBetween val="midCat"/>
      </c:valAx>
      <c:valAx>
        <c:axId val="45119341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wastage rate</a:t>
                </a:r>
              </a:p>
            </c:rich>
          </c:tx>
          <c:layout>
            <c:manualLayout>
              <c:xMode val="edge"/>
              <c:yMode val="edge"/>
              <c:x val="2.2222222222222223E-2"/>
              <c:y val="0.31238626421697285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51192632"/>
        <c:crosses val="autoZero"/>
        <c:crossBetween val="midCat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Open vial wastage rates (10 dose vial)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Sheet3!$D$2</c:f>
              <c:strCache>
                <c:ptCount val="1"/>
                <c:pt idx="0">
                  <c:v>Bangladesh</c:v>
                </c:pt>
              </c:strCache>
            </c:strRef>
          </c:tx>
          <c:spPr>
            <a:ln w="0">
              <a:solidFill>
                <a:schemeClr val="bg1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  <a:ln w="6350">
                <a:solidFill>
                  <a:schemeClr val="tx1"/>
                </a:solidFill>
              </a:ln>
            </c:spPr>
          </c:marker>
          <c:xVal>
            <c:numRef>
              <c:f>Sheet3!$G$3:$G$150</c:f>
              <c:numCache>
                <c:formatCode>General</c:formatCode>
                <c:ptCount val="148"/>
                <c:pt idx="0">
                  <c:v>0</c:v>
                </c:pt>
                <c:pt idx="1">
                  <c:v>2.6857142857142855</c:v>
                </c:pt>
                <c:pt idx="2">
                  <c:v>3.1744186046511627</c:v>
                </c:pt>
                <c:pt idx="3">
                  <c:v>3.4102564102564101</c:v>
                </c:pt>
                <c:pt idx="4">
                  <c:v>3.5641025641025643</c:v>
                </c:pt>
                <c:pt idx="5">
                  <c:v>3.6195652173913042</c:v>
                </c:pt>
                <c:pt idx="6">
                  <c:v>3.6266666666666665</c:v>
                </c:pt>
                <c:pt idx="7">
                  <c:v>3.7204301075268815</c:v>
                </c:pt>
                <c:pt idx="8">
                  <c:v>3.7710843373493974</c:v>
                </c:pt>
                <c:pt idx="9">
                  <c:v>3.7738095238095237</c:v>
                </c:pt>
                <c:pt idx="10">
                  <c:v>3.827956989247312</c:v>
                </c:pt>
                <c:pt idx="11">
                  <c:v>3.901098901098901</c:v>
                </c:pt>
                <c:pt idx="12">
                  <c:v>3.9333333333333331</c:v>
                </c:pt>
                <c:pt idx="13">
                  <c:v>3.9425287356321839</c:v>
                </c:pt>
                <c:pt idx="14">
                  <c:v>4</c:v>
                </c:pt>
                <c:pt idx="15">
                  <c:v>4.0210526315789474</c:v>
                </c:pt>
                <c:pt idx="16">
                  <c:v>4.0547945205479454</c:v>
                </c:pt>
                <c:pt idx="17">
                  <c:v>4.0625</c:v>
                </c:pt>
                <c:pt idx="18">
                  <c:v>4.0989010989010985</c:v>
                </c:pt>
                <c:pt idx="19">
                  <c:v>4.2325581395348841</c:v>
                </c:pt>
                <c:pt idx="20">
                  <c:v>4.2820512820512819</c:v>
                </c:pt>
                <c:pt idx="21">
                  <c:v>4.3295454545454541</c:v>
                </c:pt>
                <c:pt idx="22">
                  <c:v>4.4468085106382977</c:v>
                </c:pt>
                <c:pt idx="23">
                  <c:v>4.4494382022471912</c:v>
                </c:pt>
                <c:pt idx="24">
                  <c:v>4.5168539325842696</c:v>
                </c:pt>
                <c:pt idx="25">
                  <c:v>4.5333333333333332</c:v>
                </c:pt>
                <c:pt idx="26">
                  <c:v>4.5340909090909092</c:v>
                </c:pt>
                <c:pt idx="27">
                  <c:v>4.5555555555555554</c:v>
                </c:pt>
                <c:pt idx="28">
                  <c:v>4.5730337078651688</c:v>
                </c:pt>
                <c:pt idx="29">
                  <c:v>4.5934065934065931</c:v>
                </c:pt>
                <c:pt idx="30">
                  <c:v>4.6222222222222218</c:v>
                </c:pt>
                <c:pt idx="31">
                  <c:v>4.6744186046511631</c:v>
                </c:pt>
                <c:pt idx="32">
                  <c:v>4.697916666666667</c:v>
                </c:pt>
                <c:pt idx="33">
                  <c:v>4.735632183908046</c:v>
                </c:pt>
                <c:pt idx="34">
                  <c:v>4.8378378378378377</c:v>
                </c:pt>
                <c:pt idx="35">
                  <c:v>4.919354838709677</c:v>
                </c:pt>
                <c:pt idx="36">
                  <c:v>5</c:v>
                </c:pt>
                <c:pt idx="37">
                  <c:v>5.0568181818181817</c:v>
                </c:pt>
                <c:pt idx="38">
                  <c:v>5.2441860465116283</c:v>
                </c:pt>
                <c:pt idx="39">
                  <c:v>5.25</c:v>
                </c:pt>
                <c:pt idx="40">
                  <c:v>5.3164556962025316</c:v>
                </c:pt>
                <c:pt idx="41">
                  <c:v>5.3186813186813184</c:v>
                </c:pt>
                <c:pt idx="42">
                  <c:v>5.3804347826086953</c:v>
                </c:pt>
                <c:pt idx="43">
                  <c:v>5.3804347826086953</c:v>
                </c:pt>
                <c:pt idx="44">
                  <c:v>5.3913043478260869</c:v>
                </c:pt>
                <c:pt idx="45">
                  <c:v>5.502890173410405</c:v>
                </c:pt>
                <c:pt idx="46">
                  <c:v>5.5212765957446805</c:v>
                </c:pt>
                <c:pt idx="47">
                  <c:v>5.5333333333333332</c:v>
                </c:pt>
                <c:pt idx="48">
                  <c:v>5.5977011494252871</c:v>
                </c:pt>
                <c:pt idx="49">
                  <c:v>5.6049382716049383</c:v>
                </c:pt>
                <c:pt idx="50">
                  <c:v>5.6983240223463687</c:v>
                </c:pt>
                <c:pt idx="51">
                  <c:v>5.7032967032967035</c:v>
                </c:pt>
                <c:pt idx="52">
                  <c:v>5.71875</c:v>
                </c:pt>
                <c:pt idx="53">
                  <c:v>5.7472527472527473</c:v>
                </c:pt>
                <c:pt idx="54">
                  <c:v>5.7931034482758621</c:v>
                </c:pt>
                <c:pt idx="55">
                  <c:v>5.8536585365853657</c:v>
                </c:pt>
                <c:pt idx="56">
                  <c:v>5.8681318681318677</c:v>
                </c:pt>
                <c:pt idx="57">
                  <c:v>6</c:v>
                </c:pt>
                <c:pt idx="58">
                  <c:v>6.0340909090909092</c:v>
                </c:pt>
                <c:pt idx="59">
                  <c:v>6.043010752688172</c:v>
                </c:pt>
                <c:pt idx="60">
                  <c:v>6.3181818181818183</c:v>
                </c:pt>
                <c:pt idx="61">
                  <c:v>6.4838709677419351</c:v>
                </c:pt>
                <c:pt idx="62">
                  <c:v>6.5</c:v>
                </c:pt>
                <c:pt idx="63">
                  <c:v>6.572916666666667</c:v>
                </c:pt>
                <c:pt idx="64">
                  <c:v>6.6206896551724137</c:v>
                </c:pt>
                <c:pt idx="65">
                  <c:v>6.67741935483871</c:v>
                </c:pt>
                <c:pt idx="66">
                  <c:v>6.6842105263157894</c:v>
                </c:pt>
                <c:pt idx="67">
                  <c:v>6.7113402061855671</c:v>
                </c:pt>
                <c:pt idx="68">
                  <c:v>6.7260273972602738</c:v>
                </c:pt>
                <c:pt idx="69">
                  <c:v>6.822222222222222</c:v>
                </c:pt>
                <c:pt idx="70">
                  <c:v>6.8988764044943824</c:v>
                </c:pt>
                <c:pt idx="71">
                  <c:v>7.0526315789473681</c:v>
                </c:pt>
                <c:pt idx="72">
                  <c:v>7.0676691729323311</c:v>
                </c:pt>
                <c:pt idx="73">
                  <c:v>7.0810810810810807</c:v>
                </c:pt>
                <c:pt idx="74">
                  <c:v>7.1098901098901095</c:v>
                </c:pt>
                <c:pt idx="75">
                  <c:v>7.2065217391304346</c:v>
                </c:pt>
                <c:pt idx="76">
                  <c:v>7.2405063291139244</c:v>
                </c:pt>
                <c:pt idx="77">
                  <c:v>7.3205128205128203</c:v>
                </c:pt>
                <c:pt idx="78">
                  <c:v>7.3804347826086953</c:v>
                </c:pt>
                <c:pt idx="79">
                  <c:v>7.397849462365591</c:v>
                </c:pt>
                <c:pt idx="80">
                  <c:v>7.4137931034482758</c:v>
                </c:pt>
                <c:pt idx="81">
                  <c:v>7.4222222222222225</c:v>
                </c:pt>
                <c:pt idx="82">
                  <c:v>7.4545454545454541</c:v>
                </c:pt>
                <c:pt idx="83">
                  <c:v>7.4835164835164836</c:v>
                </c:pt>
                <c:pt idx="84">
                  <c:v>7.5081081081081082</c:v>
                </c:pt>
                <c:pt idx="85">
                  <c:v>7.5638297872340425</c:v>
                </c:pt>
                <c:pt idx="86">
                  <c:v>7.6020408163265305</c:v>
                </c:pt>
                <c:pt idx="87">
                  <c:v>7.7073170731707314</c:v>
                </c:pt>
                <c:pt idx="88">
                  <c:v>7.9893617021276597</c:v>
                </c:pt>
                <c:pt idx="89">
                  <c:v>8</c:v>
                </c:pt>
                <c:pt idx="90">
                  <c:v>8.1232876712328768</c:v>
                </c:pt>
                <c:pt idx="91">
                  <c:v>8.1333333333333329</c:v>
                </c:pt>
                <c:pt idx="92">
                  <c:v>8.1489361702127656</c:v>
                </c:pt>
                <c:pt idx="93">
                  <c:v>8.279569892473118</c:v>
                </c:pt>
                <c:pt idx="94">
                  <c:v>8.2934782608695645</c:v>
                </c:pt>
                <c:pt idx="95">
                  <c:v>8.2978723404255312</c:v>
                </c:pt>
                <c:pt idx="96">
                  <c:v>8.3424657534246567</c:v>
                </c:pt>
                <c:pt idx="97">
                  <c:v>8.3469387755102034</c:v>
                </c:pt>
                <c:pt idx="98">
                  <c:v>8.3548387096774199</c:v>
                </c:pt>
                <c:pt idx="99">
                  <c:v>8.4431818181818183</c:v>
                </c:pt>
                <c:pt idx="100">
                  <c:v>8.5376344086021501</c:v>
                </c:pt>
                <c:pt idx="101">
                  <c:v>8.9390243902439028</c:v>
                </c:pt>
                <c:pt idx="102">
                  <c:v>8.9789473684210535</c:v>
                </c:pt>
                <c:pt idx="103">
                  <c:v>8.9885057471264371</c:v>
                </c:pt>
                <c:pt idx="104">
                  <c:v>8.9893617021276597</c:v>
                </c:pt>
                <c:pt idx="105">
                  <c:v>9.2360248447204967</c:v>
                </c:pt>
                <c:pt idx="106">
                  <c:v>9.2471910112359552</c:v>
                </c:pt>
                <c:pt idx="107">
                  <c:v>9.378947368421052</c:v>
                </c:pt>
                <c:pt idx="108">
                  <c:v>9.4516129032258061</c:v>
                </c:pt>
                <c:pt idx="109">
                  <c:v>9.4759358288770059</c:v>
                </c:pt>
                <c:pt idx="110">
                  <c:v>9.6293103448275854</c:v>
                </c:pt>
                <c:pt idx="111">
                  <c:v>9.6428571428571423</c:v>
                </c:pt>
                <c:pt idx="112">
                  <c:v>9.6436781609195403</c:v>
                </c:pt>
                <c:pt idx="113">
                  <c:v>9.6666666666666661</c:v>
                </c:pt>
                <c:pt idx="114">
                  <c:v>9.6790697674418613</c:v>
                </c:pt>
                <c:pt idx="115">
                  <c:v>9.7333333333333325</c:v>
                </c:pt>
                <c:pt idx="116">
                  <c:v>9.75</c:v>
                </c:pt>
                <c:pt idx="117">
                  <c:v>9.791208791208792</c:v>
                </c:pt>
                <c:pt idx="118">
                  <c:v>9.8152173913043477</c:v>
                </c:pt>
                <c:pt idx="119">
                  <c:v>10.559139784946236</c:v>
                </c:pt>
                <c:pt idx="120">
                  <c:v>10.618556701030927</c:v>
                </c:pt>
                <c:pt idx="121">
                  <c:v>10.734939759036145</c:v>
                </c:pt>
                <c:pt idx="122">
                  <c:v>10.778947368421052</c:v>
                </c:pt>
                <c:pt idx="123">
                  <c:v>10.842105263157896</c:v>
                </c:pt>
                <c:pt idx="124">
                  <c:v>10.873626373626374</c:v>
                </c:pt>
                <c:pt idx="125">
                  <c:v>10.946236559139784</c:v>
                </c:pt>
                <c:pt idx="126">
                  <c:v>11.087912087912088</c:v>
                </c:pt>
                <c:pt idx="127">
                  <c:v>11.188888888888888</c:v>
                </c:pt>
                <c:pt idx="128">
                  <c:v>11.536842105263158</c:v>
                </c:pt>
                <c:pt idx="129">
                  <c:v>11.774117647058823</c:v>
                </c:pt>
                <c:pt idx="130">
                  <c:v>11.836734693877551</c:v>
                </c:pt>
                <c:pt idx="131">
                  <c:v>11.863157894736842</c:v>
                </c:pt>
                <c:pt idx="132">
                  <c:v>12.119565217391305</c:v>
                </c:pt>
                <c:pt idx="133">
                  <c:v>12.126984126984127</c:v>
                </c:pt>
                <c:pt idx="134">
                  <c:v>12.202380952380953</c:v>
                </c:pt>
                <c:pt idx="135">
                  <c:v>12.791208791208792</c:v>
                </c:pt>
                <c:pt idx="136">
                  <c:v>12.824175824175825</c:v>
                </c:pt>
                <c:pt idx="137">
                  <c:v>12.923076923076923</c:v>
                </c:pt>
                <c:pt idx="138">
                  <c:v>13.67032967032967</c:v>
                </c:pt>
                <c:pt idx="139">
                  <c:v>13.891304347826088</c:v>
                </c:pt>
                <c:pt idx="140">
                  <c:v>14.155555555555555</c:v>
                </c:pt>
                <c:pt idx="141">
                  <c:v>14.247252747252746</c:v>
                </c:pt>
                <c:pt idx="142">
                  <c:v>15</c:v>
                </c:pt>
                <c:pt idx="143">
                  <c:v>15.183098591549296</c:v>
                </c:pt>
                <c:pt idx="144">
                  <c:v>17.444827586206898</c:v>
                </c:pt>
                <c:pt idx="145">
                  <c:v>20.364406779661017</c:v>
                </c:pt>
                <c:pt idx="146">
                  <c:v>21.258064516129032</c:v>
                </c:pt>
                <c:pt idx="147">
                  <c:v>22.053191489361701</c:v>
                </c:pt>
              </c:numCache>
            </c:numRef>
          </c:xVal>
          <c:yVal>
            <c:numRef>
              <c:f>Sheet3!$D$3:$D$150</c:f>
              <c:numCache>
                <c:formatCode>General</c:formatCode>
                <c:ptCount val="148"/>
                <c:pt idx="1">
                  <c:v>0.73521126760563382</c:v>
                </c:pt>
                <c:pt idx="2">
                  <c:v>0.68255813953488376</c:v>
                </c:pt>
                <c:pt idx="3">
                  <c:v>0.67951807228915662</c:v>
                </c:pt>
                <c:pt idx="4">
                  <c:v>0.64810126582278482</c:v>
                </c:pt>
                <c:pt idx="5">
                  <c:v>0.64193548387096777</c:v>
                </c:pt>
                <c:pt idx="6">
                  <c:v>0.63733333333333331</c:v>
                </c:pt>
                <c:pt idx="7">
                  <c:v>0.6279569892473118</c:v>
                </c:pt>
                <c:pt idx="8">
                  <c:v>0.63176470588235289</c:v>
                </c:pt>
                <c:pt idx="9">
                  <c:v>0.62261904761904763</c:v>
                </c:pt>
                <c:pt idx="10">
                  <c:v>0.62127659574468086</c:v>
                </c:pt>
                <c:pt idx="11">
                  <c:v>0.61413043478260865</c:v>
                </c:pt>
                <c:pt idx="12">
                  <c:v>0.60666666666666669</c:v>
                </c:pt>
                <c:pt idx="13">
                  <c:v>0.61022727272727273</c:v>
                </c:pt>
                <c:pt idx="14">
                  <c:v>0.61257861635220123</c:v>
                </c:pt>
                <c:pt idx="15">
                  <c:v>0.59789473684210526</c:v>
                </c:pt>
                <c:pt idx="16">
                  <c:v>0.6</c:v>
                </c:pt>
                <c:pt idx="17">
                  <c:v>0.59375</c:v>
                </c:pt>
                <c:pt idx="18">
                  <c:v>0.59010989010989012</c:v>
                </c:pt>
                <c:pt idx="19">
                  <c:v>0.58636363636363631</c:v>
                </c:pt>
                <c:pt idx="20">
                  <c:v>0.57899159663865551</c:v>
                </c:pt>
                <c:pt idx="21">
                  <c:v>0.56704545454545452</c:v>
                </c:pt>
                <c:pt idx="22">
                  <c:v>0.56458333333333333</c:v>
                </c:pt>
                <c:pt idx="23">
                  <c:v>0.55505617977528088</c:v>
                </c:pt>
                <c:pt idx="24">
                  <c:v>0.56304347826086953</c:v>
                </c:pt>
                <c:pt idx="25">
                  <c:v>0.55164835164835169</c:v>
                </c:pt>
                <c:pt idx="26">
                  <c:v>0.56393442622950818</c:v>
                </c:pt>
                <c:pt idx="27">
                  <c:v>0.5444444444444444</c:v>
                </c:pt>
                <c:pt idx="28">
                  <c:v>0.54269662921348316</c:v>
                </c:pt>
                <c:pt idx="29">
                  <c:v>0.56458333333333333</c:v>
                </c:pt>
                <c:pt idx="30">
                  <c:v>0.55744680851063833</c:v>
                </c:pt>
                <c:pt idx="31">
                  <c:v>0.53793103448275859</c:v>
                </c:pt>
                <c:pt idx="32">
                  <c:v>0.54900000000000004</c:v>
                </c:pt>
                <c:pt idx="33">
                  <c:v>0.55217391304347829</c:v>
                </c:pt>
                <c:pt idx="34">
                  <c:v>0.51621621621621616</c:v>
                </c:pt>
                <c:pt idx="35">
                  <c:v>0.51587301587301593</c:v>
                </c:pt>
                <c:pt idx="36">
                  <c:v>0.50520833333333337</c:v>
                </c:pt>
                <c:pt idx="37">
                  <c:v>0.50555555555555554</c:v>
                </c:pt>
                <c:pt idx="38">
                  <c:v>0.50439560439560438</c:v>
                </c:pt>
                <c:pt idx="39">
                  <c:v>0.47499999999999998</c:v>
                </c:pt>
                <c:pt idx="40">
                  <c:v>0.47499999999999998</c:v>
                </c:pt>
                <c:pt idx="41">
                  <c:v>0.51111111111111107</c:v>
                </c:pt>
                <c:pt idx="42">
                  <c:v>0.46195652173913043</c:v>
                </c:pt>
                <c:pt idx="43">
                  <c:v>0.5</c:v>
                </c:pt>
                <c:pt idx="44">
                  <c:v>0.48865979381443297</c:v>
                </c:pt>
                <c:pt idx="45">
                  <c:v>0.48817204301075268</c:v>
                </c:pt>
                <c:pt idx="46">
                  <c:v>0.47575757575757577</c:v>
                </c:pt>
                <c:pt idx="47">
                  <c:v>0.48659793814432989</c:v>
                </c:pt>
                <c:pt idx="48">
                  <c:v>0.47065217391304348</c:v>
                </c:pt>
                <c:pt idx="49">
                  <c:v>0.49555555555555558</c:v>
                </c:pt>
                <c:pt idx="50">
                  <c:v>0.46875</c:v>
                </c:pt>
                <c:pt idx="51">
                  <c:v>0.45937499999999998</c:v>
                </c:pt>
                <c:pt idx="52">
                  <c:v>0.44545454545454544</c:v>
                </c:pt>
                <c:pt idx="53">
                  <c:v>0.4717171717171717</c:v>
                </c:pt>
                <c:pt idx="54">
                  <c:v>0.4206896551724138</c:v>
                </c:pt>
                <c:pt idx="55">
                  <c:v>0.44186046511627908</c:v>
                </c:pt>
                <c:pt idx="56">
                  <c:v>0.45510204081632655</c:v>
                </c:pt>
                <c:pt idx="57">
                  <c:v>0.44468085106382976</c:v>
                </c:pt>
                <c:pt idx="58">
                  <c:v>0.42903225806451611</c:v>
                </c:pt>
                <c:pt idx="59">
                  <c:v>0.46476190476190476</c:v>
                </c:pt>
                <c:pt idx="60">
                  <c:v>0.42680412371134019</c:v>
                </c:pt>
                <c:pt idx="61">
                  <c:v>0.42571428571428571</c:v>
                </c:pt>
                <c:pt idx="62">
                  <c:v>0.43965517241379309</c:v>
                </c:pt>
                <c:pt idx="63">
                  <c:v>0.39326923076923076</c:v>
                </c:pt>
                <c:pt idx="64">
                  <c:v>0.40618556701030928</c:v>
                </c:pt>
                <c:pt idx="65">
                  <c:v>0.40857142857142859</c:v>
                </c:pt>
                <c:pt idx="66">
                  <c:v>0.41203703703703703</c:v>
                </c:pt>
                <c:pt idx="67">
                  <c:v>0.42389380530973453</c:v>
                </c:pt>
                <c:pt idx="68">
                  <c:v>0.4154761904761905</c:v>
                </c:pt>
                <c:pt idx="69">
                  <c:v>0.43148148148148147</c:v>
                </c:pt>
                <c:pt idx="70">
                  <c:v>0.37346938775510202</c:v>
                </c:pt>
                <c:pt idx="71">
                  <c:v>0.4017857142857143</c:v>
                </c:pt>
                <c:pt idx="72">
                  <c:v>0.40127388535031849</c:v>
                </c:pt>
                <c:pt idx="73">
                  <c:v>0.39770114942528734</c:v>
                </c:pt>
                <c:pt idx="74">
                  <c:v>0.35299999999999998</c:v>
                </c:pt>
                <c:pt idx="75">
                  <c:v>0.39174311926605504</c:v>
                </c:pt>
                <c:pt idx="76">
                  <c:v>0.38494623655913979</c:v>
                </c:pt>
                <c:pt idx="77">
                  <c:v>0.35842696629213483</c:v>
                </c:pt>
                <c:pt idx="78">
                  <c:v>0.38828828828828826</c:v>
                </c:pt>
                <c:pt idx="79">
                  <c:v>0.38018018018018018</c:v>
                </c:pt>
                <c:pt idx="80">
                  <c:v>0.37378640776699029</c:v>
                </c:pt>
                <c:pt idx="81">
                  <c:v>0.35145631067961164</c:v>
                </c:pt>
                <c:pt idx="82">
                  <c:v>0.33061224489795921</c:v>
                </c:pt>
                <c:pt idx="83">
                  <c:v>0.4026315789473684</c:v>
                </c:pt>
                <c:pt idx="84">
                  <c:v>0.36575342465753424</c:v>
                </c:pt>
                <c:pt idx="85">
                  <c:v>0.37631578947368421</c:v>
                </c:pt>
                <c:pt idx="86">
                  <c:v>0.35217391304347828</c:v>
                </c:pt>
                <c:pt idx="87">
                  <c:v>0.36799999999999999</c:v>
                </c:pt>
                <c:pt idx="88">
                  <c:v>0.32342342342342345</c:v>
                </c:pt>
                <c:pt idx="89">
                  <c:v>0.39829059829059826</c:v>
                </c:pt>
                <c:pt idx="90">
                  <c:v>0.32613636363636361</c:v>
                </c:pt>
                <c:pt idx="91">
                  <c:v>0.35221238938053095</c:v>
                </c:pt>
                <c:pt idx="92">
                  <c:v>0.3669421487603306</c:v>
                </c:pt>
                <c:pt idx="93">
                  <c:v>0.31858407079646017</c:v>
                </c:pt>
                <c:pt idx="94">
                  <c:v>0.30636363636363634</c:v>
                </c:pt>
                <c:pt idx="95">
                  <c:v>0.38582677165354329</c:v>
                </c:pt>
                <c:pt idx="96">
                  <c:v>0.31573033707865167</c:v>
                </c:pt>
                <c:pt idx="97">
                  <c:v>0.30677966101694915</c:v>
                </c:pt>
                <c:pt idx="98">
                  <c:v>0.36311475409836064</c:v>
                </c:pt>
                <c:pt idx="99">
                  <c:v>0.35948275862068968</c:v>
                </c:pt>
                <c:pt idx="100">
                  <c:v>0.34380165289256198</c:v>
                </c:pt>
                <c:pt idx="101">
                  <c:v>0.30849056603773584</c:v>
                </c:pt>
                <c:pt idx="102">
                  <c:v>0.33359375000000002</c:v>
                </c:pt>
                <c:pt idx="103">
                  <c:v>0.33728813559322035</c:v>
                </c:pt>
                <c:pt idx="104">
                  <c:v>0.31300813008130079</c:v>
                </c:pt>
                <c:pt idx="105">
                  <c:v>0.32714932126696833</c:v>
                </c:pt>
                <c:pt idx="106">
                  <c:v>0.29658119658119658</c:v>
                </c:pt>
                <c:pt idx="107">
                  <c:v>0.28720000000000001</c:v>
                </c:pt>
                <c:pt idx="108">
                  <c:v>0.31860465116279069</c:v>
                </c:pt>
                <c:pt idx="109">
                  <c:v>0.3287878787878788</c:v>
                </c:pt>
                <c:pt idx="110">
                  <c:v>0.35804597701149427</c:v>
                </c:pt>
                <c:pt idx="111">
                  <c:v>0.27307692307692305</c:v>
                </c:pt>
                <c:pt idx="112">
                  <c:v>0.31229508196721312</c:v>
                </c:pt>
                <c:pt idx="113">
                  <c:v>0.3139784946236559</c:v>
                </c:pt>
                <c:pt idx="114">
                  <c:v>0.34764890282131661</c:v>
                </c:pt>
                <c:pt idx="115">
                  <c:v>0.30945945945945946</c:v>
                </c:pt>
                <c:pt idx="116">
                  <c:v>0.31</c:v>
                </c:pt>
                <c:pt idx="117">
                  <c:v>0.31461538461538463</c:v>
                </c:pt>
                <c:pt idx="118">
                  <c:v>0.28897637795275588</c:v>
                </c:pt>
                <c:pt idx="119">
                  <c:v>0.28321167883211679</c:v>
                </c:pt>
                <c:pt idx="120">
                  <c:v>0.25899280575539568</c:v>
                </c:pt>
                <c:pt idx="121">
                  <c:v>0.30390624999999999</c:v>
                </c:pt>
                <c:pt idx="122">
                  <c:v>0.27375886524822696</c:v>
                </c:pt>
                <c:pt idx="123">
                  <c:v>0.29452054794520549</c:v>
                </c:pt>
                <c:pt idx="124">
                  <c:v>0.28555956678700362</c:v>
                </c:pt>
                <c:pt idx="125">
                  <c:v>0.29305555555555557</c:v>
                </c:pt>
                <c:pt idx="126">
                  <c:v>0.28943661971830986</c:v>
                </c:pt>
                <c:pt idx="127">
                  <c:v>0.30069444444444443</c:v>
                </c:pt>
                <c:pt idx="128">
                  <c:v>0.2644295302013423</c:v>
                </c:pt>
                <c:pt idx="129">
                  <c:v>0.26948905109489052</c:v>
                </c:pt>
                <c:pt idx="130">
                  <c:v>0.27500000000000002</c:v>
                </c:pt>
                <c:pt idx="131">
                  <c:v>0.28670886075949364</c:v>
                </c:pt>
                <c:pt idx="132">
                  <c:v>0.20921985815602837</c:v>
                </c:pt>
                <c:pt idx="133">
                  <c:v>0.22567567567567567</c:v>
                </c:pt>
                <c:pt idx="134">
                  <c:v>0.26258992805755393</c:v>
                </c:pt>
                <c:pt idx="135">
                  <c:v>0.24415584415584415</c:v>
                </c:pt>
                <c:pt idx="136">
                  <c:v>0.25668789808917197</c:v>
                </c:pt>
                <c:pt idx="137">
                  <c:v>0.23137254901960785</c:v>
                </c:pt>
                <c:pt idx="138">
                  <c:v>0.25952380952380955</c:v>
                </c:pt>
                <c:pt idx="139">
                  <c:v>0.24378698224852072</c:v>
                </c:pt>
                <c:pt idx="140">
                  <c:v>0.22787878787878788</c:v>
                </c:pt>
                <c:pt idx="141">
                  <c:v>0.22597014925373135</c:v>
                </c:pt>
                <c:pt idx="142">
                  <c:v>0.21476510067114093</c:v>
                </c:pt>
                <c:pt idx="143">
                  <c:v>0.24084507042253522</c:v>
                </c:pt>
                <c:pt idx="144">
                  <c:v>0.21383061383061383</c:v>
                </c:pt>
                <c:pt idx="145">
                  <c:v>0.15684210526315789</c:v>
                </c:pt>
                <c:pt idx="146">
                  <c:v>0.16932773109243698</c:v>
                </c:pt>
                <c:pt idx="147">
                  <c:v>0.17410358565737052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FE1-4FB7-A265-76FEEE862574}"/>
            </c:ext>
          </c:extLst>
        </c:ser>
        <c:ser>
          <c:idx val="3"/>
          <c:order val="1"/>
          <c:tx>
            <c:strRef>
              <c:f>Sheet3!$R$20</c:f>
              <c:strCache>
                <c:ptCount val="1"/>
                <c:pt idx="0">
                  <c:v>Cambodia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10"/>
            <c:spPr>
              <a:noFill/>
              <a:ln w="19050">
                <a:noFill/>
              </a:ln>
            </c:spPr>
          </c:marker>
          <c:xVal>
            <c:numRef>
              <c:f>Sheet3!$R$21:$R$28</c:f>
              <c:numCache>
                <c:formatCode>General</c:formatCode>
                <c:ptCount val="8"/>
                <c:pt idx="0">
                  <c:v>3.4</c:v>
                </c:pt>
                <c:pt idx="1">
                  <c:v>3.67</c:v>
                </c:pt>
                <c:pt idx="2">
                  <c:v>3.95</c:v>
                </c:pt>
                <c:pt idx="3">
                  <c:v>3.96</c:v>
                </c:pt>
                <c:pt idx="4">
                  <c:v>4.41</c:v>
                </c:pt>
                <c:pt idx="5">
                  <c:v>6.78</c:v>
                </c:pt>
                <c:pt idx="6">
                  <c:v>6.85</c:v>
                </c:pt>
                <c:pt idx="7">
                  <c:v>7.3</c:v>
                </c:pt>
              </c:numCache>
            </c:numRef>
          </c:xVal>
          <c:yVal>
            <c:numRef>
              <c:f>Sheet3!$S$21:$S$28</c:f>
              <c:numCache>
                <c:formatCode>General</c:formatCode>
                <c:ptCount val="8"/>
                <c:pt idx="0">
                  <c:v>0.63043478260869568</c:v>
                </c:pt>
                <c:pt idx="1">
                  <c:v>0.6333333333333333</c:v>
                </c:pt>
                <c:pt idx="2">
                  <c:v>0.60512820512820509</c:v>
                </c:pt>
                <c:pt idx="3">
                  <c:v>0.60384615384615381</c:v>
                </c:pt>
                <c:pt idx="4">
                  <c:v>0.53</c:v>
                </c:pt>
                <c:pt idx="5">
                  <c:v>0.42083333333333334</c:v>
                </c:pt>
                <c:pt idx="6">
                  <c:v>0.38684210526315788</c:v>
                </c:pt>
                <c:pt idx="7">
                  <c:v>0.35384615384615387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FE1-4FB7-A265-76FEEE862574}"/>
            </c:ext>
          </c:extLst>
        </c:ser>
        <c:ser>
          <c:idx val="1"/>
          <c:order val="2"/>
          <c:tx>
            <c:strRef>
              <c:f>Sheet3!$E$2</c:f>
              <c:strCache>
                <c:ptCount val="1"/>
                <c:pt idx="0">
                  <c:v>Binomial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Sheet3!$G$3:$G$150</c:f>
              <c:numCache>
                <c:formatCode>General</c:formatCode>
                <c:ptCount val="148"/>
                <c:pt idx="0">
                  <c:v>0</c:v>
                </c:pt>
                <c:pt idx="1">
                  <c:v>2.6857142857142855</c:v>
                </c:pt>
                <c:pt idx="2">
                  <c:v>3.1744186046511627</c:v>
                </c:pt>
                <c:pt idx="3">
                  <c:v>3.4102564102564101</c:v>
                </c:pt>
                <c:pt idx="4">
                  <c:v>3.5641025641025643</c:v>
                </c:pt>
                <c:pt idx="5">
                  <c:v>3.6195652173913042</c:v>
                </c:pt>
                <c:pt idx="6">
                  <c:v>3.6266666666666665</c:v>
                </c:pt>
                <c:pt idx="7">
                  <c:v>3.7204301075268815</c:v>
                </c:pt>
                <c:pt idx="8">
                  <c:v>3.7710843373493974</c:v>
                </c:pt>
                <c:pt idx="9">
                  <c:v>3.7738095238095237</c:v>
                </c:pt>
                <c:pt idx="10">
                  <c:v>3.827956989247312</c:v>
                </c:pt>
                <c:pt idx="11">
                  <c:v>3.901098901098901</c:v>
                </c:pt>
                <c:pt idx="12">
                  <c:v>3.9333333333333331</c:v>
                </c:pt>
                <c:pt idx="13">
                  <c:v>3.9425287356321839</c:v>
                </c:pt>
                <c:pt idx="14">
                  <c:v>4</c:v>
                </c:pt>
                <c:pt idx="15">
                  <c:v>4.0210526315789474</c:v>
                </c:pt>
                <c:pt idx="16">
                  <c:v>4.0547945205479454</c:v>
                </c:pt>
                <c:pt idx="17">
                  <c:v>4.0625</c:v>
                </c:pt>
                <c:pt idx="18">
                  <c:v>4.0989010989010985</c:v>
                </c:pt>
                <c:pt idx="19">
                  <c:v>4.2325581395348841</c:v>
                </c:pt>
                <c:pt idx="20">
                  <c:v>4.2820512820512819</c:v>
                </c:pt>
                <c:pt idx="21">
                  <c:v>4.3295454545454541</c:v>
                </c:pt>
                <c:pt idx="22">
                  <c:v>4.4468085106382977</c:v>
                </c:pt>
                <c:pt idx="23">
                  <c:v>4.4494382022471912</c:v>
                </c:pt>
                <c:pt idx="24">
                  <c:v>4.5168539325842696</c:v>
                </c:pt>
                <c:pt idx="25">
                  <c:v>4.5333333333333332</c:v>
                </c:pt>
                <c:pt idx="26">
                  <c:v>4.5340909090909092</c:v>
                </c:pt>
                <c:pt idx="27">
                  <c:v>4.5555555555555554</c:v>
                </c:pt>
                <c:pt idx="28">
                  <c:v>4.5730337078651688</c:v>
                </c:pt>
                <c:pt idx="29">
                  <c:v>4.5934065934065931</c:v>
                </c:pt>
                <c:pt idx="30">
                  <c:v>4.6222222222222218</c:v>
                </c:pt>
                <c:pt idx="31">
                  <c:v>4.6744186046511631</c:v>
                </c:pt>
                <c:pt idx="32">
                  <c:v>4.697916666666667</c:v>
                </c:pt>
                <c:pt idx="33">
                  <c:v>4.735632183908046</c:v>
                </c:pt>
                <c:pt idx="34">
                  <c:v>4.8378378378378377</c:v>
                </c:pt>
                <c:pt idx="35">
                  <c:v>4.919354838709677</c:v>
                </c:pt>
                <c:pt idx="36">
                  <c:v>5</c:v>
                </c:pt>
                <c:pt idx="37">
                  <c:v>5.0568181818181817</c:v>
                </c:pt>
                <c:pt idx="38">
                  <c:v>5.2441860465116283</c:v>
                </c:pt>
                <c:pt idx="39">
                  <c:v>5.25</c:v>
                </c:pt>
                <c:pt idx="40">
                  <c:v>5.3164556962025316</c:v>
                </c:pt>
                <c:pt idx="41">
                  <c:v>5.3186813186813184</c:v>
                </c:pt>
                <c:pt idx="42">
                  <c:v>5.3804347826086953</c:v>
                </c:pt>
                <c:pt idx="43">
                  <c:v>5.3804347826086953</c:v>
                </c:pt>
                <c:pt idx="44">
                  <c:v>5.3913043478260869</c:v>
                </c:pt>
                <c:pt idx="45">
                  <c:v>5.502890173410405</c:v>
                </c:pt>
                <c:pt idx="46">
                  <c:v>5.5212765957446805</c:v>
                </c:pt>
                <c:pt idx="47">
                  <c:v>5.5333333333333332</c:v>
                </c:pt>
                <c:pt idx="48">
                  <c:v>5.5977011494252871</c:v>
                </c:pt>
                <c:pt idx="49">
                  <c:v>5.6049382716049383</c:v>
                </c:pt>
                <c:pt idx="50">
                  <c:v>5.6983240223463687</c:v>
                </c:pt>
                <c:pt idx="51">
                  <c:v>5.7032967032967035</c:v>
                </c:pt>
                <c:pt idx="52">
                  <c:v>5.71875</c:v>
                </c:pt>
                <c:pt idx="53">
                  <c:v>5.7472527472527473</c:v>
                </c:pt>
                <c:pt idx="54">
                  <c:v>5.7931034482758621</c:v>
                </c:pt>
                <c:pt idx="55">
                  <c:v>5.8536585365853657</c:v>
                </c:pt>
                <c:pt idx="56">
                  <c:v>5.8681318681318677</c:v>
                </c:pt>
                <c:pt idx="57">
                  <c:v>6</c:v>
                </c:pt>
                <c:pt idx="58">
                  <c:v>6.0340909090909092</c:v>
                </c:pt>
                <c:pt idx="59">
                  <c:v>6.043010752688172</c:v>
                </c:pt>
                <c:pt idx="60">
                  <c:v>6.3181818181818183</c:v>
                </c:pt>
                <c:pt idx="61">
                  <c:v>6.4838709677419351</c:v>
                </c:pt>
                <c:pt idx="62">
                  <c:v>6.5</c:v>
                </c:pt>
                <c:pt idx="63">
                  <c:v>6.572916666666667</c:v>
                </c:pt>
                <c:pt idx="64">
                  <c:v>6.6206896551724137</c:v>
                </c:pt>
                <c:pt idx="65">
                  <c:v>6.67741935483871</c:v>
                </c:pt>
                <c:pt idx="66">
                  <c:v>6.6842105263157894</c:v>
                </c:pt>
                <c:pt idx="67">
                  <c:v>6.7113402061855671</c:v>
                </c:pt>
                <c:pt idx="68">
                  <c:v>6.7260273972602738</c:v>
                </c:pt>
                <c:pt idx="69">
                  <c:v>6.822222222222222</c:v>
                </c:pt>
                <c:pt idx="70">
                  <c:v>6.8988764044943824</c:v>
                </c:pt>
                <c:pt idx="71">
                  <c:v>7.0526315789473681</c:v>
                </c:pt>
                <c:pt idx="72">
                  <c:v>7.0676691729323311</c:v>
                </c:pt>
                <c:pt idx="73">
                  <c:v>7.0810810810810807</c:v>
                </c:pt>
                <c:pt idx="74">
                  <c:v>7.1098901098901095</c:v>
                </c:pt>
                <c:pt idx="75">
                  <c:v>7.2065217391304346</c:v>
                </c:pt>
                <c:pt idx="76">
                  <c:v>7.2405063291139244</c:v>
                </c:pt>
                <c:pt idx="77">
                  <c:v>7.3205128205128203</c:v>
                </c:pt>
                <c:pt idx="78">
                  <c:v>7.3804347826086953</c:v>
                </c:pt>
                <c:pt idx="79">
                  <c:v>7.397849462365591</c:v>
                </c:pt>
                <c:pt idx="80">
                  <c:v>7.4137931034482758</c:v>
                </c:pt>
                <c:pt idx="81">
                  <c:v>7.4222222222222225</c:v>
                </c:pt>
                <c:pt idx="82">
                  <c:v>7.4545454545454541</c:v>
                </c:pt>
                <c:pt idx="83">
                  <c:v>7.4835164835164836</c:v>
                </c:pt>
                <c:pt idx="84">
                  <c:v>7.5081081081081082</c:v>
                </c:pt>
                <c:pt idx="85">
                  <c:v>7.5638297872340425</c:v>
                </c:pt>
                <c:pt idx="86">
                  <c:v>7.6020408163265305</c:v>
                </c:pt>
                <c:pt idx="87">
                  <c:v>7.7073170731707314</c:v>
                </c:pt>
                <c:pt idx="88">
                  <c:v>7.9893617021276597</c:v>
                </c:pt>
                <c:pt idx="89">
                  <c:v>8</c:v>
                </c:pt>
                <c:pt idx="90">
                  <c:v>8.1232876712328768</c:v>
                </c:pt>
                <c:pt idx="91">
                  <c:v>8.1333333333333329</c:v>
                </c:pt>
                <c:pt idx="92">
                  <c:v>8.1489361702127656</c:v>
                </c:pt>
                <c:pt idx="93">
                  <c:v>8.279569892473118</c:v>
                </c:pt>
                <c:pt idx="94">
                  <c:v>8.2934782608695645</c:v>
                </c:pt>
                <c:pt idx="95">
                  <c:v>8.2978723404255312</c:v>
                </c:pt>
                <c:pt idx="96">
                  <c:v>8.3424657534246567</c:v>
                </c:pt>
                <c:pt idx="97">
                  <c:v>8.3469387755102034</c:v>
                </c:pt>
                <c:pt idx="98">
                  <c:v>8.3548387096774199</c:v>
                </c:pt>
                <c:pt idx="99">
                  <c:v>8.4431818181818183</c:v>
                </c:pt>
                <c:pt idx="100">
                  <c:v>8.5376344086021501</c:v>
                </c:pt>
                <c:pt idx="101">
                  <c:v>8.9390243902439028</c:v>
                </c:pt>
                <c:pt idx="102">
                  <c:v>8.9789473684210535</c:v>
                </c:pt>
                <c:pt idx="103">
                  <c:v>8.9885057471264371</c:v>
                </c:pt>
                <c:pt idx="104">
                  <c:v>8.9893617021276597</c:v>
                </c:pt>
                <c:pt idx="105">
                  <c:v>9.2360248447204967</c:v>
                </c:pt>
                <c:pt idx="106">
                  <c:v>9.2471910112359552</c:v>
                </c:pt>
                <c:pt idx="107">
                  <c:v>9.378947368421052</c:v>
                </c:pt>
                <c:pt idx="108">
                  <c:v>9.4516129032258061</c:v>
                </c:pt>
                <c:pt idx="109">
                  <c:v>9.4759358288770059</c:v>
                </c:pt>
                <c:pt idx="110">
                  <c:v>9.6293103448275854</c:v>
                </c:pt>
                <c:pt idx="111">
                  <c:v>9.6428571428571423</c:v>
                </c:pt>
                <c:pt idx="112">
                  <c:v>9.6436781609195403</c:v>
                </c:pt>
                <c:pt idx="113">
                  <c:v>9.6666666666666661</c:v>
                </c:pt>
                <c:pt idx="114">
                  <c:v>9.6790697674418613</c:v>
                </c:pt>
                <c:pt idx="115">
                  <c:v>9.7333333333333325</c:v>
                </c:pt>
                <c:pt idx="116">
                  <c:v>9.75</c:v>
                </c:pt>
                <c:pt idx="117">
                  <c:v>9.791208791208792</c:v>
                </c:pt>
                <c:pt idx="118">
                  <c:v>9.8152173913043477</c:v>
                </c:pt>
                <c:pt idx="119">
                  <c:v>10.559139784946236</c:v>
                </c:pt>
                <c:pt idx="120">
                  <c:v>10.618556701030927</c:v>
                </c:pt>
                <c:pt idx="121">
                  <c:v>10.734939759036145</c:v>
                </c:pt>
                <c:pt idx="122">
                  <c:v>10.778947368421052</c:v>
                </c:pt>
                <c:pt idx="123">
                  <c:v>10.842105263157896</c:v>
                </c:pt>
                <c:pt idx="124">
                  <c:v>10.873626373626374</c:v>
                </c:pt>
                <c:pt idx="125">
                  <c:v>10.946236559139784</c:v>
                </c:pt>
                <c:pt idx="126">
                  <c:v>11.087912087912088</c:v>
                </c:pt>
                <c:pt idx="127">
                  <c:v>11.188888888888888</c:v>
                </c:pt>
                <c:pt idx="128">
                  <c:v>11.536842105263158</c:v>
                </c:pt>
                <c:pt idx="129">
                  <c:v>11.774117647058823</c:v>
                </c:pt>
                <c:pt idx="130">
                  <c:v>11.836734693877551</c:v>
                </c:pt>
                <c:pt idx="131">
                  <c:v>11.863157894736842</c:v>
                </c:pt>
                <c:pt idx="132">
                  <c:v>12.119565217391305</c:v>
                </c:pt>
                <c:pt idx="133">
                  <c:v>12.126984126984127</c:v>
                </c:pt>
                <c:pt idx="134">
                  <c:v>12.202380952380953</c:v>
                </c:pt>
                <c:pt idx="135">
                  <c:v>12.791208791208792</c:v>
                </c:pt>
                <c:pt idx="136">
                  <c:v>12.824175824175825</c:v>
                </c:pt>
                <c:pt idx="137">
                  <c:v>12.923076923076923</c:v>
                </c:pt>
                <c:pt idx="138">
                  <c:v>13.67032967032967</c:v>
                </c:pt>
                <c:pt idx="139">
                  <c:v>13.891304347826088</c:v>
                </c:pt>
                <c:pt idx="140">
                  <c:v>14.155555555555555</c:v>
                </c:pt>
                <c:pt idx="141">
                  <c:v>14.247252747252746</c:v>
                </c:pt>
                <c:pt idx="142">
                  <c:v>15</c:v>
                </c:pt>
                <c:pt idx="143">
                  <c:v>15.183098591549296</c:v>
                </c:pt>
                <c:pt idx="144">
                  <c:v>17.444827586206898</c:v>
                </c:pt>
                <c:pt idx="145">
                  <c:v>20.364406779661017</c:v>
                </c:pt>
                <c:pt idx="146">
                  <c:v>21.258064516129032</c:v>
                </c:pt>
                <c:pt idx="147">
                  <c:v>22.053191489361701</c:v>
                </c:pt>
              </c:numCache>
            </c:numRef>
          </c:xVal>
          <c:yVal>
            <c:numRef>
              <c:f>Sheet3!$E$3:$E$150</c:f>
              <c:numCache>
                <c:formatCode>General</c:formatCode>
                <c:ptCount val="148"/>
                <c:pt idx="1">
                  <c:v>0.71221359174335219</c:v>
                </c:pt>
                <c:pt idx="2">
                  <c:v>0.66911489371492527</c:v>
                </c:pt>
                <c:pt idx="3">
                  <c:v>0.6478601127014475</c:v>
                </c:pt>
                <c:pt idx="4">
                  <c:v>0.63384809645116869</c:v>
                </c:pt>
                <c:pt idx="5">
                  <c:v>0.62874755662773685</c:v>
                </c:pt>
                <c:pt idx="6">
                  <c:v>0.62813461069722787</c:v>
                </c:pt>
                <c:pt idx="7">
                  <c:v>0.61950523613429986</c:v>
                </c:pt>
                <c:pt idx="8">
                  <c:v>0.6148724699635495</c:v>
                </c:pt>
                <c:pt idx="9">
                  <c:v>0.61462035268951376</c:v>
                </c:pt>
                <c:pt idx="10">
                  <c:v>0.60963103243105832</c:v>
                </c:pt>
                <c:pt idx="11">
                  <c:v>0.60290764663855723</c:v>
                </c:pt>
                <c:pt idx="12">
                  <c:v>0.60005278931562411</c:v>
                </c:pt>
                <c:pt idx="13">
                  <c:v>0.59910066065334711</c:v>
                </c:pt>
                <c:pt idx="14">
                  <c:v>0.59376809986504941</c:v>
                </c:pt>
                <c:pt idx="15">
                  <c:v>0.59186558550643475</c:v>
                </c:pt>
                <c:pt idx="16">
                  <c:v>0.58878507189301543</c:v>
                </c:pt>
                <c:pt idx="17">
                  <c:v>0.58802515879908557</c:v>
                </c:pt>
                <c:pt idx="18">
                  <c:v>0.58470644891422019</c:v>
                </c:pt>
                <c:pt idx="19">
                  <c:v>0.57242555141633422</c:v>
                </c:pt>
                <c:pt idx="20">
                  <c:v>0.56787466344657456</c:v>
                </c:pt>
                <c:pt idx="21">
                  <c:v>0.56353171815270975</c:v>
                </c:pt>
                <c:pt idx="22">
                  <c:v>0.55281764186507176</c:v>
                </c:pt>
                <c:pt idx="23">
                  <c:v>0.55257773197944071</c:v>
                </c:pt>
                <c:pt idx="24">
                  <c:v>0.54644305262548654</c:v>
                </c:pt>
                <c:pt idx="25">
                  <c:v>0.54494690637985688</c:v>
                </c:pt>
                <c:pt idx="26">
                  <c:v>0.544890981348498</c:v>
                </c:pt>
                <c:pt idx="27">
                  <c:v>0.54291779036940757</c:v>
                </c:pt>
                <c:pt idx="28">
                  <c:v>0.54134711177710282</c:v>
                </c:pt>
                <c:pt idx="29">
                  <c:v>0.53950408564540264</c:v>
                </c:pt>
                <c:pt idx="30">
                  <c:v>0.5368995429886505</c:v>
                </c:pt>
                <c:pt idx="31">
                  <c:v>0.53219203085291433</c:v>
                </c:pt>
                <c:pt idx="32">
                  <c:v>0.53011945560343254</c:v>
                </c:pt>
                <c:pt idx="33">
                  <c:v>0.5266969922967335</c:v>
                </c:pt>
                <c:pt idx="34">
                  <c:v>0.51756079761964746</c:v>
                </c:pt>
                <c:pt idx="35">
                  <c:v>0.51031434406364584</c:v>
                </c:pt>
                <c:pt idx="36">
                  <c:v>0.50330709232908111</c:v>
                </c:pt>
                <c:pt idx="37">
                  <c:v>0.49834861100816652</c:v>
                </c:pt>
                <c:pt idx="38">
                  <c:v>0.48228086148369143</c:v>
                </c:pt>
                <c:pt idx="39">
                  <c:v>0.48181437335890104</c:v>
                </c:pt>
                <c:pt idx="40">
                  <c:v>0.476175184828314</c:v>
                </c:pt>
                <c:pt idx="41">
                  <c:v>0.47602700220374544</c:v>
                </c:pt>
                <c:pt idx="42">
                  <c:v>0.47089079573552339</c:v>
                </c:pt>
                <c:pt idx="43">
                  <c:v>0.47089079573552339</c:v>
                </c:pt>
                <c:pt idx="44">
                  <c:v>0.46999173060001465</c:v>
                </c:pt>
                <c:pt idx="45">
                  <c:v>0.46100409374755469</c:v>
                </c:pt>
                <c:pt idx="46">
                  <c:v>0.45938125795042389</c:v>
                </c:pt>
                <c:pt idx="47">
                  <c:v>0.45839569964066712</c:v>
                </c:pt>
                <c:pt idx="48">
                  <c:v>0.45323348786995815</c:v>
                </c:pt>
                <c:pt idx="49">
                  <c:v>0.45263207428294661</c:v>
                </c:pt>
                <c:pt idx="50">
                  <c:v>0.44551645173001281</c:v>
                </c:pt>
                <c:pt idx="51">
                  <c:v>0.44494794660258102</c:v>
                </c:pt>
                <c:pt idx="52">
                  <c:v>0.4437687272673056</c:v>
                </c:pt>
                <c:pt idx="53">
                  <c:v>0.44154892500481902</c:v>
                </c:pt>
                <c:pt idx="54">
                  <c:v>0.43802168673602532</c:v>
                </c:pt>
                <c:pt idx="55">
                  <c:v>0.43295253056268956</c:v>
                </c:pt>
                <c:pt idx="56">
                  <c:v>0.43238144326105193</c:v>
                </c:pt>
                <c:pt idx="57">
                  <c:v>0.42267516199313976</c:v>
                </c:pt>
                <c:pt idx="58">
                  <c:v>0.42023247417101528</c:v>
                </c:pt>
                <c:pt idx="59">
                  <c:v>0.41962218111570426</c:v>
                </c:pt>
                <c:pt idx="60">
                  <c:v>0.40077729001132667</c:v>
                </c:pt>
                <c:pt idx="61">
                  <c:v>0.39028252911034883</c:v>
                </c:pt>
                <c:pt idx="62">
                  <c:v>0.38879158430082456</c:v>
                </c:pt>
                <c:pt idx="63">
                  <c:v>0.38490456207229684</c:v>
                </c:pt>
                <c:pt idx="64">
                  <c:v>0.38202550609896968</c:v>
                </c:pt>
                <c:pt idx="65">
                  <c:v>0.37878932372041668</c:v>
                </c:pt>
                <c:pt idx="66">
                  <c:v>0.37841495589096763</c:v>
                </c:pt>
                <c:pt idx="67">
                  <c:v>0.37689128992201559</c:v>
                </c:pt>
                <c:pt idx="68">
                  <c:v>0.3758710873196901</c:v>
                </c:pt>
                <c:pt idx="69">
                  <c:v>0.37074788025094235</c:v>
                </c:pt>
                <c:pt idx="70">
                  <c:v>0.36669693491933836</c:v>
                </c:pt>
                <c:pt idx="71">
                  <c:v>0.35905381830253474</c:v>
                </c:pt>
                <c:pt idx="72">
                  <c:v>0.35874684813886654</c:v>
                </c:pt>
                <c:pt idx="73">
                  <c:v>0.35792527999048418</c:v>
                </c:pt>
                <c:pt idx="74">
                  <c:v>0.35630722009233523</c:v>
                </c:pt>
                <c:pt idx="75">
                  <c:v>0.35190377180328397</c:v>
                </c:pt>
                <c:pt idx="76">
                  <c:v>0.35029305080212259</c:v>
                </c:pt>
                <c:pt idx="77">
                  <c:v>0.34686044387920656</c:v>
                </c:pt>
                <c:pt idx="78">
                  <c:v>0.34451678578855083</c:v>
                </c:pt>
                <c:pt idx="79">
                  <c:v>0.34382292065073011</c:v>
                </c:pt>
                <c:pt idx="80">
                  <c:v>0.34314065483482892</c:v>
                </c:pt>
                <c:pt idx="81">
                  <c:v>0.34283079982108006</c:v>
                </c:pt>
                <c:pt idx="82">
                  <c:v>0.34154982950230373</c:v>
                </c:pt>
                <c:pt idx="83">
                  <c:v>0.3404593057974557</c:v>
                </c:pt>
                <c:pt idx="84">
                  <c:v>0.33987484894517633</c:v>
                </c:pt>
                <c:pt idx="85">
                  <c:v>0.33749111797300319</c:v>
                </c:pt>
                <c:pt idx="86">
                  <c:v>0.33614534082370978</c:v>
                </c:pt>
                <c:pt idx="87">
                  <c:v>0.33240529386819567</c:v>
                </c:pt>
                <c:pt idx="88">
                  <c:v>0.3239382047710373</c:v>
                </c:pt>
                <c:pt idx="89">
                  <c:v>0.32360431816701024</c:v>
                </c:pt>
                <c:pt idx="90">
                  <c:v>0.32024377963040684</c:v>
                </c:pt>
                <c:pt idx="91">
                  <c:v>0.32013645986539657</c:v>
                </c:pt>
                <c:pt idx="92">
                  <c:v>0.31977606953357163</c:v>
                </c:pt>
                <c:pt idx="93">
                  <c:v>0.31670018788805365</c:v>
                </c:pt>
                <c:pt idx="94">
                  <c:v>0.3163842903918706</c:v>
                </c:pt>
                <c:pt idx="95">
                  <c:v>0.31629911082434792</c:v>
                </c:pt>
                <c:pt idx="96">
                  <c:v>0.31517361391750764</c:v>
                </c:pt>
                <c:pt idx="97">
                  <c:v>0.31525688653231443</c:v>
                </c:pt>
                <c:pt idx="98">
                  <c:v>0.3150612272082125</c:v>
                </c:pt>
                <c:pt idx="99">
                  <c:v>0.31322231686518037</c:v>
                </c:pt>
                <c:pt idx="100">
                  <c:v>0.31144792280207295</c:v>
                </c:pt>
                <c:pt idx="101">
                  <c:v>0.30504690768599896</c:v>
                </c:pt>
                <c:pt idx="102">
                  <c:v>0.30457677028551755</c:v>
                </c:pt>
                <c:pt idx="103">
                  <c:v>0.30441912275645616</c:v>
                </c:pt>
                <c:pt idx="104">
                  <c:v>0.30443739686980642</c:v>
                </c:pt>
                <c:pt idx="105">
                  <c:v>0.30164168993057028</c:v>
                </c:pt>
                <c:pt idx="106">
                  <c:v>0.30138701607592461</c:v>
                </c:pt>
                <c:pt idx="107">
                  <c:v>0.30006247744885112</c:v>
                </c:pt>
                <c:pt idx="108">
                  <c:v>0.29936728360064624</c:v>
                </c:pt>
                <c:pt idx="109">
                  <c:v>0.29925002891653896</c:v>
                </c:pt>
                <c:pt idx="110">
                  <c:v>0.29784020464608246</c:v>
                </c:pt>
                <c:pt idx="111">
                  <c:v>0.29770367786007546</c:v>
                </c:pt>
                <c:pt idx="112">
                  <c:v>0.29767784735217551</c:v>
                </c:pt>
                <c:pt idx="113">
                  <c:v>0.29743814539838898</c:v>
                </c:pt>
                <c:pt idx="114">
                  <c:v>0.29748277741929779</c:v>
                </c:pt>
                <c:pt idx="115">
                  <c:v>0.29698095927405188</c:v>
                </c:pt>
                <c:pt idx="116">
                  <c:v>0.29683399675971306</c:v>
                </c:pt>
                <c:pt idx="117">
                  <c:v>0.29651410596157457</c:v>
                </c:pt>
                <c:pt idx="118">
                  <c:v>0.29633247953200598</c:v>
                </c:pt>
                <c:pt idx="119">
                  <c:v>0.29120011517326683</c:v>
                </c:pt>
                <c:pt idx="120">
                  <c:v>0.29079436556417576</c:v>
                </c:pt>
                <c:pt idx="121">
                  <c:v>0.29002117364012175</c:v>
                </c:pt>
                <c:pt idx="122">
                  <c:v>0.28969504286147341</c:v>
                </c:pt>
                <c:pt idx="123">
                  <c:v>0.28925127860069411</c:v>
                </c:pt>
                <c:pt idx="124">
                  <c:v>0.28894628504882153</c:v>
                </c:pt>
                <c:pt idx="125">
                  <c:v>0.28850820089986884</c:v>
                </c:pt>
                <c:pt idx="126">
                  <c:v>0.28746106496804613</c:v>
                </c:pt>
                <c:pt idx="127">
                  <c:v>0.28668533113698341</c:v>
                </c:pt>
                <c:pt idx="128">
                  <c:v>0.2837712089340223</c:v>
                </c:pt>
                <c:pt idx="129">
                  <c:v>0.28134916017927136</c:v>
                </c:pt>
                <c:pt idx="130">
                  <c:v>0.2809560629542574</c:v>
                </c:pt>
                <c:pt idx="131">
                  <c:v>0.28070350892382467</c:v>
                </c:pt>
                <c:pt idx="132">
                  <c:v>0.27804914597471198</c:v>
                </c:pt>
                <c:pt idx="133">
                  <c:v>0.27780323842530907</c:v>
                </c:pt>
                <c:pt idx="134">
                  <c:v>0.27717118418354625</c:v>
                </c:pt>
                <c:pt idx="135">
                  <c:v>0.27001631380495633</c:v>
                </c:pt>
                <c:pt idx="136">
                  <c:v>0.26958459609423685</c:v>
                </c:pt>
                <c:pt idx="137">
                  <c:v>0.26827020434370019</c:v>
                </c:pt>
                <c:pt idx="138">
                  <c:v>0.25753387351682522</c:v>
                </c:pt>
                <c:pt idx="139">
                  <c:v>0.25414402591014795</c:v>
                </c:pt>
                <c:pt idx="140">
                  <c:v>0.25001611839783222</c:v>
                </c:pt>
                <c:pt idx="141">
                  <c:v>0.24847903697442192</c:v>
                </c:pt>
                <c:pt idx="142">
                  <c:v>0.23660226191983391</c:v>
                </c:pt>
                <c:pt idx="143">
                  <c:v>0.23371982758959164</c:v>
                </c:pt>
                <c:pt idx="144">
                  <c:v>0.20296946488336293</c:v>
                </c:pt>
                <c:pt idx="145">
                  <c:v>0.17923527457847013</c:v>
                </c:pt>
                <c:pt idx="146">
                  <c:v>0.1740495774819916</c:v>
                </c:pt>
                <c:pt idx="147">
                  <c:v>0.16963917439364365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FE1-4FB7-A265-76FEEE8625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1193808"/>
        <c:axId val="451194200"/>
      </c:scatterChart>
      <c:valAx>
        <c:axId val="451193808"/>
        <c:scaling>
          <c:orientation val="minMax"/>
          <c:max val="25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mean session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51194200"/>
        <c:crosses val="autoZero"/>
        <c:crossBetween val="midCat"/>
      </c:valAx>
      <c:valAx>
        <c:axId val="4511942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wastage rate</a:t>
                </a:r>
              </a:p>
            </c:rich>
          </c:tx>
          <c:layout>
            <c:manualLayout>
              <c:xMode val="edge"/>
              <c:yMode val="edge"/>
              <c:x val="2.2222222222222223E-2"/>
              <c:y val="0.31238626421697285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51193808"/>
        <c:crosses val="autoZero"/>
        <c:crossBetween val="midCat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2400"/>
            </a:pPr>
            <a:r>
              <a:rPr lang="en-US" sz="2400"/>
              <a:t>Open vial wastage rates (10 dose vial)</a:t>
            </a:r>
          </a:p>
        </c:rich>
      </c:tx>
      <c:overlay val="0"/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Sheet3!$D$2</c:f>
              <c:strCache>
                <c:ptCount val="1"/>
                <c:pt idx="0">
                  <c:v>Bangladesh</c:v>
                </c:pt>
              </c:strCache>
            </c:strRef>
          </c:tx>
          <c:spPr>
            <a:ln w="0">
              <a:solidFill>
                <a:schemeClr val="bg1"/>
              </a:solidFill>
            </a:ln>
          </c:spPr>
          <c:marker>
            <c:symbol val="circle"/>
            <c:size val="2"/>
            <c:spPr>
              <a:solidFill>
                <a:schemeClr val="tx1"/>
              </a:solidFill>
              <a:ln w="6350">
                <a:solidFill>
                  <a:schemeClr val="tx1"/>
                </a:solidFill>
              </a:ln>
            </c:spPr>
          </c:marker>
          <c:xVal>
            <c:numRef>
              <c:f>Sheet3!$G$3:$G$150</c:f>
              <c:numCache>
                <c:formatCode>General</c:formatCode>
                <c:ptCount val="148"/>
                <c:pt idx="0">
                  <c:v>0</c:v>
                </c:pt>
                <c:pt idx="1">
                  <c:v>2.6857142857142855</c:v>
                </c:pt>
                <c:pt idx="2">
                  <c:v>3.1744186046511627</c:v>
                </c:pt>
                <c:pt idx="3">
                  <c:v>3.4102564102564101</c:v>
                </c:pt>
                <c:pt idx="4">
                  <c:v>3.5641025641025643</c:v>
                </c:pt>
                <c:pt idx="5">
                  <c:v>3.6195652173913042</c:v>
                </c:pt>
                <c:pt idx="6">
                  <c:v>3.6266666666666665</c:v>
                </c:pt>
                <c:pt idx="7">
                  <c:v>3.7204301075268815</c:v>
                </c:pt>
                <c:pt idx="8">
                  <c:v>3.7710843373493974</c:v>
                </c:pt>
                <c:pt idx="9">
                  <c:v>3.7738095238095237</c:v>
                </c:pt>
                <c:pt idx="10">
                  <c:v>3.827956989247312</c:v>
                </c:pt>
                <c:pt idx="11">
                  <c:v>3.901098901098901</c:v>
                </c:pt>
                <c:pt idx="12">
                  <c:v>3.9333333333333331</c:v>
                </c:pt>
                <c:pt idx="13">
                  <c:v>3.9425287356321839</c:v>
                </c:pt>
                <c:pt idx="14">
                  <c:v>4</c:v>
                </c:pt>
                <c:pt idx="15">
                  <c:v>4.0210526315789474</c:v>
                </c:pt>
                <c:pt idx="16">
                  <c:v>4.0547945205479454</c:v>
                </c:pt>
                <c:pt idx="17">
                  <c:v>4.0625</c:v>
                </c:pt>
                <c:pt idx="18">
                  <c:v>4.0989010989010985</c:v>
                </c:pt>
                <c:pt idx="19">
                  <c:v>4.2325581395348841</c:v>
                </c:pt>
                <c:pt idx="20">
                  <c:v>4.2820512820512819</c:v>
                </c:pt>
                <c:pt idx="21">
                  <c:v>4.3295454545454541</c:v>
                </c:pt>
                <c:pt idx="22">
                  <c:v>4.4468085106382977</c:v>
                </c:pt>
                <c:pt idx="23">
                  <c:v>4.4494382022471912</c:v>
                </c:pt>
                <c:pt idx="24">
                  <c:v>4.5168539325842696</c:v>
                </c:pt>
                <c:pt idx="25">
                  <c:v>4.5333333333333332</c:v>
                </c:pt>
                <c:pt idx="26">
                  <c:v>4.5340909090909092</c:v>
                </c:pt>
                <c:pt idx="27">
                  <c:v>4.5555555555555554</c:v>
                </c:pt>
                <c:pt idx="28">
                  <c:v>4.5730337078651688</c:v>
                </c:pt>
                <c:pt idx="29">
                  <c:v>4.5934065934065931</c:v>
                </c:pt>
                <c:pt idx="30">
                  <c:v>4.6222222222222218</c:v>
                </c:pt>
                <c:pt idx="31">
                  <c:v>4.6744186046511631</c:v>
                </c:pt>
                <c:pt idx="32">
                  <c:v>4.697916666666667</c:v>
                </c:pt>
                <c:pt idx="33">
                  <c:v>4.735632183908046</c:v>
                </c:pt>
                <c:pt idx="34">
                  <c:v>4.8378378378378377</c:v>
                </c:pt>
                <c:pt idx="35">
                  <c:v>4.919354838709677</c:v>
                </c:pt>
                <c:pt idx="36">
                  <c:v>5</c:v>
                </c:pt>
                <c:pt idx="37">
                  <c:v>5.0568181818181817</c:v>
                </c:pt>
                <c:pt idx="38">
                  <c:v>5.2441860465116283</c:v>
                </c:pt>
                <c:pt idx="39">
                  <c:v>5.25</c:v>
                </c:pt>
                <c:pt idx="40">
                  <c:v>5.3164556962025316</c:v>
                </c:pt>
                <c:pt idx="41">
                  <c:v>5.3186813186813184</c:v>
                </c:pt>
                <c:pt idx="42">
                  <c:v>5.3804347826086953</c:v>
                </c:pt>
                <c:pt idx="43">
                  <c:v>5.3804347826086953</c:v>
                </c:pt>
                <c:pt idx="44">
                  <c:v>5.3913043478260869</c:v>
                </c:pt>
                <c:pt idx="45">
                  <c:v>5.502890173410405</c:v>
                </c:pt>
                <c:pt idx="46">
                  <c:v>5.5212765957446805</c:v>
                </c:pt>
                <c:pt idx="47">
                  <c:v>5.5333333333333332</c:v>
                </c:pt>
                <c:pt idx="48">
                  <c:v>5.5977011494252871</c:v>
                </c:pt>
                <c:pt idx="49">
                  <c:v>5.6049382716049383</c:v>
                </c:pt>
                <c:pt idx="50">
                  <c:v>5.6983240223463687</c:v>
                </c:pt>
                <c:pt idx="51">
                  <c:v>5.7032967032967035</c:v>
                </c:pt>
                <c:pt idx="52">
                  <c:v>5.71875</c:v>
                </c:pt>
                <c:pt idx="53">
                  <c:v>5.7472527472527473</c:v>
                </c:pt>
                <c:pt idx="54">
                  <c:v>5.7931034482758621</c:v>
                </c:pt>
                <c:pt idx="55">
                  <c:v>5.8536585365853657</c:v>
                </c:pt>
                <c:pt idx="56">
                  <c:v>5.8681318681318677</c:v>
                </c:pt>
                <c:pt idx="57">
                  <c:v>6</c:v>
                </c:pt>
                <c:pt idx="58">
                  <c:v>6.0340909090909092</c:v>
                </c:pt>
                <c:pt idx="59">
                  <c:v>6.043010752688172</c:v>
                </c:pt>
                <c:pt idx="60">
                  <c:v>6.3181818181818183</c:v>
                </c:pt>
                <c:pt idx="61">
                  <c:v>6.4838709677419351</c:v>
                </c:pt>
                <c:pt idx="62">
                  <c:v>6.5</c:v>
                </c:pt>
                <c:pt idx="63">
                  <c:v>6.572916666666667</c:v>
                </c:pt>
                <c:pt idx="64">
                  <c:v>6.6206896551724137</c:v>
                </c:pt>
                <c:pt idx="65">
                  <c:v>6.67741935483871</c:v>
                </c:pt>
                <c:pt idx="66">
                  <c:v>6.6842105263157894</c:v>
                </c:pt>
                <c:pt idx="67">
                  <c:v>6.7113402061855671</c:v>
                </c:pt>
                <c:pt idx="68">
                  <c:v>6.7260273972602738</c:v>
                </c:pt>
                <c:pt idx="69">
                  <c:v>6.822222222222222</c:v>
                </c:pt>
                <c:pt idx="70">
                  <c:v>6.8988764044943824</c:v>
                </c:pt>
                <c:pt idx="71">
                  <c:v>7.0526315789473681</c:v>
                </c:pt>
                <c:pt idx="72">
                  <c:v>7.0676691729323311</c:v>
                </c:pt>
                <c:pt idx="73">
                  <c:v>7.0810810810810807</c:v>
                </c:pt>
                <c:pt idx="74">
                  <c:v>7.1098901098901095</c:v>
                </c:pt>
                <c:pt idx="75">
                  <c:v>7.2065217391304346</c:v>
                </c:pt>
                <c:pt idx="76">
                  <c:v>7.2405063291139244</c:v>
                </c:pt>
                <c:pt idx="77">
                  <c:v>7.3205128205128203</c:v>
                </c:pt>
                <c:pt idx="78">
                  <c:v>7.3804347826086953</c:v>
                </c:pt>
                <c:pt idx="79">
                  <c:v>7.397849462365591</c:v>
                </c:pt>
                <c:pt idx="80">
                  <c:v>7.4137931034482758</c:v>
                </c:pt>
                <c:pt idx="81">
                  <c:v>7.4222222222222225</c:v>
                </c:pt>
                <c:pt idx="82">
                  <c:v>7.4545454545454541</c:v>
                </c:pt>
                <c:pt idx="83">
                  <c:v>7.4835164835164836</c:v>
                </c:pt>
                <c:pt idx="84">
                  <c:v>7.5081081081081082</c:v>
                </c:pt>
                <c:pt idx="85">
                  <c:v>7.5638297872340425</c:v>
                </c:pt>
                <c:pt idx="86">
                  <c:v>7.6020408163265305</c:v>
                </c:pt>
                <c:pt idx="87">
                  <c:v>7.7073170731707314</c:v>
                </c:pt>
                <c:pt idx="88">
                  <c:v>7.9893617021276597</c:v>
                </c:pt>
                <c:pt idx="89">
                  <c:v>8</c:v>
                </c:pt>
                <c:pt idx="90">
                  <c:v>8.1232876712328768</c:v>
                </c:pt>
                <c:pt idx="91">
                  <c:v>8.1333333333333329</c:v>
                </c:pt>
                <c:pt idx="92">
                  <c:v>8.1489361702127656</c:v>
                </c:pt>
                <c:pt idx="93">
                  <c:v>8.279569892473118</c:v>
                </c:pt>
                <c:pt idx="94">
                  <c:v>8.2934782608695645</c:v>
                </c:pt>
                <c:pt idx="95">
                  <c:v>8.2978723404255312</c:v>
                </c:pt>
                <c:pt idx="96">
                  <c:v>8.3424657534246567</c:v>
                </c:pt>
                <c:pt idx="97">
                  <c:v>8.3469387755102034</c:v>
                </c:pt>
                <c:pt idx="98">
                  <c:v>8.3548387096774199</c:v>
                </c:pt>
                <c:pt idx="99">
                  <c:v>8.4431818181818183</c:v>
                </c:pt>
                <c:pt idx="100">
                  <c:v>8.5376344086021501</c:v>
                </c:pt>
                <c:pt idx="101">
                  <c:v>8.9390243902439028</c:v>
                </c:pt>
                <c:pt idx="102">
                  <c:v>8.9789473684210535</c:v>
                </c:pt>
                <c:pt idx="103">
                  <c:v>8.9885057471264371</c:v>
                </c:pt>
                <c:pt idx="104">
                  <c:v>8.9893617021276597</c:v>
                </c:pt>
                <c:pt idx="105">
                  <c:v>9.2360248447204967</c:v>
                </c:pt>
                <c:pt idx="106">
                  <c:v>9.2471910112359552</c:v>
                </c:pt>
                <c:pt idx="107">
                  <c:v>9.378947368421052</c:v>
                </c:pt>
                <c:pt idx="108">
                  <c:v>9.4516129032258061</c:v>
                </c:pt>
                <c:pt idx="109">
                  <c:v>9.4759358288770059</c:v>
                </c:pt>
                <c:pt idx="110">
                  <c:v>9.6293103448275854</c:v>
                </c:pt>
                <c:pt idx="111">
                  <c:v>9.6428571428571423</c:v>
                </c:pt>
                <c:pt idx="112">
                  <c:v>9.6436781609195403</c:v>
                </c:pt>
                <c:pt idx="113">
                  <c:v>9.6666666666666661</c:v>
                </c:pt>
                <c:pt idx="114">
                  <c:v>9.6790697674418613</c:v>
                </c:pt>
                <c:pt idx="115">
                  <c:v>9.7333333333333325</c:v>
                </c:pt>
                <c:pt idx="116">
                  <c:v>9.75</c:v>
                </c:pt>
                <c:pt idx="117">
                  <c:v>9.791208791208792</c:v>
                </c:pt>
                <c:pt idx="118">
                  <c:v>9.8152173913043477</c:v>
                </c:pt>
                <c:pt idx="119">
                  <c:v>10.559139784946236</c:v>
                </c:pt>
                <c:pt idx="120">
                  <c:v>10.618556701030927</c:v>
                </c:pt>
                <c:pt idx="121">
                  <c:v>10.734939759036145</c:v>
                </c:pt>
                <c:pt idx="122">
                  <c:v>10.778947368421052</c:v>
                </c:pt>
                <c:pt idx="123">
                  <c:v>10.842105263157896</c:v>
                </c:pt>
                <c:pt idx="124">
                  <c:v>10.873626373626374</c:v>
                </c:pt>
                <c:pt idx="125">
                  <c:v>10.946236559139784</c:v>
                </c:pt>
                <c:pt idx="126">
                  <c:v>11.087912087912088</c:v>
                </c:pt>
                <c:pt idx="127">
                  <c:v>11.188888888888888</c:v>
                </c:pt>
                <c:pt idx="128">
                  <c:v>11.536842105263158</c:v>
                </c:pt>
                <c:pt idx="129">
                  <c:v>11.774117647058823</c:v>
                </c:pt>
                <c:pt idx="130">
                  <c:v>11.836734693877551</c:v>
                </c:pt>
                <c:pt idx="131">
                  <c:v>11.863157894736842</c:v>
                </c:pt>
                <c:pt idx="132">
                  <c:v>12.119565217391305</c:v>
                </c:pt>
                <c:pt idx="133">
                  <c:v>12.126984126984127</c:v>
                </c:pt>
                <c:pt idx="134">
                  <c:v>12.202380952380953</c:v>
                </c:pt>
                <c:pt idx="135">
                  <c:v>12.791208791208792</c:v>
                </c:pt>
                <c:pt idx="136">
                  <c:v>12.824175824175825</c:v>
                </c:pt>
                <c:pt idx="137">
                  <c:v>12.923076923076923</c:v>
                </c:pt>
                <c:pt idx="138">
                  <c:v>13.67032967032967</c:v>
                </c:pt>
                <c:pt idx="139">
                  <c:v>13.891304347826088</c:v>
                </c:pt>
                <c:pt idx="140">
                  <c:v>14.155555555555555</c:v>
                </c:pt>
                <c:pt idx="141">
                  <c:v>14.247252747252746</c:v>
                </c:pt>
                <c:pt idx="142">
                  <c:v>15</c:v>
                </c:pt>
                <c:pt idx="143">
                  <c:v>15.183098591549296</c:v>
                </c:pt>
                <c:pt idx="144">
                  <c:v>17.444827586206898</c:v>
                </c:pt>
                <c:pt idx="145">
                  <c:v>20.364406779661017</c:v>
                </c:pt>
                <c:pt idx="146">
                  <c:v>21.258064516129032</c:v>
                </c:pt>
                <c:pt idx="147">
                  <c:v>22.053191489361701</c:v>
                </c:pt>
              </c:numCache>
            </c:numRef>
          </c:xVal>
          <c:yVal>
            <c:numRef>
              <c:f>Sheet3!$D$3:$D$150</c:f>
              <c:numCache>
                <c:formatCode>General</c:formatCode>
                <c:ptCount val="148"/>
                <c:pt idx="1">
                  <c:v>0.73521126760563382</c:v>
                </c:pt>
                <c:pt idx="2">
                  <c:v>0.68255813953488376</c:v>
                </c:pt>
                <c:pt idx="3">
                  <c:v>0.67951807228915662</c:v>
                </c:pt>
                <c:pt idx="4">
                  <c:v>0.64810126582278482</c:v>
                </c:pt>
                <c:pt idx="5">
                  <c:v>0.64193548387096777</c:v>
                </c:pt>
                <c:pt idx="6">
                  <c:v>0.63733333333333331</c:v>
                </c:pt>
                <c:pt idx="7">
                  <c:v>0.6279569892473118</c:v>
                </c:pt>
                <c:pt idx="8">
                  <c:v>0.63176470588235289</c:v>
                </c:pt>
                <c:pt idx="9">
                  <c:v>0.62261904761904763</c:v>
                </c:pt>
                <c:pt idx="10">
                  <c:v>0.62127659574468086</c:v>
                </c:pt>
                <c:pt idx="11">
                  <c:v>0.61413043478260865</c:v>
                </c:pt>
                <c:pt idx="12">
                  <c:v>0.60666666666666669</c:v>
                </c:pt>
                <c:pt idx="13">
                  <c:v>0.61022727272727273</c:v>
                </c:pt>
                <c:pt idx="14">
                  <c:v>0.61257861635220123</c:v>
                </c:pt>
                <c:pt idx="15">
                  <c:v>0.59789473684210526</c:v>
                </c:pt>
                <c:pt idx="16">
                  <c:v>0.6</c:v>
                </c:pt>
                <c:pt idx="17">
                  <c:v>0.59375</c:v>
                </c:pt>
                <c:pt idx="18">
                  <c:v>0.59010989010989012</c:v>
                </c:pt>
                <c:pt idx="19">
                  <c:v>0.58636363636363631</c:v>
                </c:pt>
                <c:pt idx="20">
                  <c:v>0.57899159663865551</c:v>
                </c:pt>
                <c:pt idx="21">
                  <c:v>0.56704545454545452</c:v>
                </c:pt>
                <c:pt idx="22">
                  <c:v>0.56458333333333333</c:v>
                </c:pt>
                <c:pt idx="23">
                  <c:v>0.55505617977528088</c:v>
                </c:pt>
                <c:pt idx="24">
                  <c:v>0.56304347826086953</c:v>
                </c:pt>
                <c:pt idx="25">
                  <c:v>0.55164835164835169</c:v>
                </c:pt>
                <c:pt idx="26">
                  <c:v>0.56393442622950818</c:v>
                </c:pt>
                <c:pt idx="27">
                  <c:v>0.5444444444444444</c:v>
                </c:pt>
                <c:pt idx="28">
                  <c:v>0.54269662921348316</c:v>
                </c:pt>
                <c:pt idx="29">
                  <c:v>0.56458333333333333</c:v>
                </c:pt>
                <c:pt idx="30">
                  <c:v>0.55744680851063833</c:v>
                </c:pt>
                <c:pt idx="31">
                  <c:v>0.53793103448275859</c:v>
                </c:pt>
                <c:pt idx="32">
                  <c:v>0.54900000000000004</c:v>
                </c:pt>
                <c:pt idx="33">
                  <c:v>0.55217391304347829</c:v>
                </c:pt>
                <c:pt idx="34">
                  <c:v>0.51621621621621616</c:v>
                </c:pt>
                <c:pt idx="35">
                  <c:v>0.51587301587301593</c:v>
                </c:pt>
                <c:pt idx="36">
                  <c:v>0.50520833333333337</c:v>
                </c:pt>
                <c:pt idx="37">
                  <c:v>0.50555555555555554</c:v>
                </c:pt>
                <c:pt idx="38">
                  <c:v>0.50439560439560438</c:v>
                </c:pt>
                <c:pt idx="39">
                  <c:v>0.47499999999999998</c:v>
                </c:pt>
                <c:pt idx="40">
                  <c:v>0.47499999999999998</c:v>
                </c:pt>
                <c:pt idx="41">
                  <c:v>0.51111111111111107</c:v>
                </c:pt>
                <c:pt idx="42">
                  <c:v>0.46195652173913043</c:v>
                </c:pt>
                <c:pt idx="43">
                  <c:v>0.5</c:v>
                </c:pt>
                <c:pt idx="44">
                  <c:v>0.48865979381443297</c:v>
                </c:pt>
                <c:pt idx="45">
                  <c:v>0.48817204301075268</c:v>
                </c:pt>
                <c:pt idx="46">
                  <c:v>0.47575757575757577</c:v>
                </c:pt>
                <c:pt idx="47">
                  <c:v>0.48659793814432989</c:v>
                </c:pt>
                <c:pt idx="48">
                  <c:v>0.47065217391304348</c:v>
                </c:pt>
                <c:pt idx="49">
                  <c:v>0.49555555555555558</c:v>
                </c:pt>
                <c:pt idx="50">
                  <c:v>0.46875</c:v>
                </c:pt>
                <c:pt idx="51">
                  <c:v>0.45937499999999998</c:v>
                </c:pt>
                <c:pt idx="52">
                  <c:v>0.44545454545454544</c:v>
                </c:pt>
                <c:pt idx="53">
                  <c:v>0.4717171717171717</c:v>
                </c:pt>
                <c:pt idx="54">
                  <c:v>0.4206896551724138</c:v>
                </c:pt>
                <c:pt idx="55">
                  <c:v>0.44186046511627908</c:v>
                </c:pt>
                <c:pt idx="56">
                  <c:v>0.45510204081632655</c:v>
                </c:pt>
                <c:pt idx="57">
                  <c:v>0.44468085106382976</c:v>
                </c:pt>
                <c:pt idx="58">
                  <c:v>0.42903225806451611</c:v>
                </c:pt>
                <c:pt idx="59">
                  <c:v>0.46476190476190476</c:v>
                </c:pt>
                <c:pt idx="60">
                  <c:v>0.42680412371134019</c:v>
                </c:pt>
                <c:pt idx="61">
                  <c:v>0.42571428571428571</c:v>
                </c:pt>
                <c:pt idx="62">
                  <c:v>0.43965517241379309</c:v>
                </c:pt>
                <c:pt idx="63">
                  <c:v>0.39326923076923076</c:v>
                </c:pt>
                <c:pt idx="64">
                  <c:v>0.40618556701030928</c:v>
                </c:pt>
                <c:pt idx="65">
                  <c:v>0.40857142857142859</c:v>
                </c:pt>
                <c:pt idx="66">
                  <c:v>0.41203703703703703</c:v>
                </c:pt>
                <c:pt idx="67">
                  <c:v>0.42389380530973453</c:v>
                </c:pt>
                <c:pt idx="68">
                  <c:v>0.4154761904761905</c:v>
                </c:pt>
                <c:pt idx="69">
                  <c:v>0.43148148148148147</c:v>
                </c:pt>
                <c:pt idx="70">
                  <c:v>0.37346938775510202</c:v>
                </c:pt>
                <c:pt idx="71">
                  <c:v>0.4017857142857143</c:v>
                </c:pt>
                <c:pt idx="72">
                  <c:v>0.40127388535031849</c:v>
                </c:pt>
                <c:pt idx="73">
                  <c:v>0.39770114942528734</c:v>
                </c:pt>
                <c:pt idx="74">
                  <c:v>0.35299999999999998</c:v>
                </c:pt>
                <c:pt idx="75">
                  <c:v>0.39174311926605504</c:v>
                </c:pt>
                <c:pt idx="76">
                  <c:v>0.38494623655913979</c:v>
                </c:pt>
                <c:pt idx="77">
                  <c:v>0.35842696629213483</c:v>
                </c:pt>
                <c:pt idx="78">
                  <c:v>0.38828828828828826</c:v>
                </c:pt>
                <c:pt idx="79">
                  <c:v>0.38018018018018018</c:v>
                </c:pt>
                <c:pt idx="80">
                  <c:v>0.37378640776699029</c:v>
                </c:pt>
                <c:pt idx="81">
                  <c:v>0.35145631067961164</c:v>
                </c:pt>
                <c:pt idx="82">
                  <c:v>0.33061224489795921</c:v>
                </c:pt>
                <c:pt idx="83">
                  <c:v>0.4026315789473684</c:v>
                </c:pt>
                <c:pt idx="84">
                  <c:v>0.36575342465753424</c:v>
                </c:pt>
                <c:pt idx="85">
                  <c:v>0.37631578947368421</c:v>
                </c:pt>
                <c:pt idx="86">
                  <c:v>0.35217391304347828</c:v>
                </c:pt>
                <c:pt idx="87">
                  <c:v>0.36799999999999999</c:v>
                </c:pt>
                <c:pt idx="88">
                  <c:v>0.32342342342342345</c:v>
                </c:pt>
                <c:pt idx="89">
                  <c:v>0.39829059829059826</c:v>
                </c:pt>
                <c:pt idx="90">
                  <c:v>0.32613636363636361</c:v>
                </c:pt>
                <c:pt idx="91">
                  <c:v>0.35221238938053095</c:v>
                </c:pt>
                <c:pt idx="92">
                  <c:v>0.3669421487603306</c:v>
                </c:pt>
                <c:pt idx="93">
                  <c:v>0.31858407079646017</c:v>
                </c:pt>
                <c:pt idx="94">
                  <c:v>0.30636363636363634</c:v>
                </c:pt>
                <c:pt idx="95">
                  <c:v>0.38582677165354329</c:v>
                </c:pt>
                <c:pt idx="96">
                  <c:v>0.31573033707865167</c:v>
                </c:pt>
                <c:pt idx="97">
                  <c:v>0.30677966101694915</c:v>
                </c:pt>
                <c:pt idx="98">
                  <c:v>0.36311475409836064</c:v>
                </c:pt>
                <c:pt idx="99">
                  <c:v>0.35948275862068968</c:v>
                </c:pt>
                <c:pt idx="100">
                  <c:v>0.34380165289256198</c:v>
                </c:pt>
                <c:pt idx="101">
                  <c:v>0.30849056603773584</c:v>
                </c:pt>
                <c:pt idx="102">
                  <c:v>0.33359375000000002</c:v>
                </c:pt>
                <c:pt idx="103">
                  <c:v>0.33728813559322035</c:v>
                </c:pt>
                <c:pt idx="104">
                  <c:v>0.31300813008130079</c:v>
                </c:pt>
                <c:pt idx="105">
                  <c:v>0.32714932126696833</c:v>
                </c:pt>
                <c:pt idx="106">
                  <c:v>0.29658119658119658</c:v>
                </c:pt>
                <c:pt idx="107">
                  <c:v>0.28720000000000001</c:v>
                </c:pt>
                <c:pt idx="108">
                  <c:v>0.31860465116279069</c:v>
                </c:pt>
                <c:pt idx="109">
                  <c:v>0.3287878787878788</c:v>
                </c:pt>
                <c:pt idx="110">
                  <c:v>0.35804597701149427</c:v>
                </c:pt>
                <c:pt idx="111">
                  <c:v>0.27307692307692305</c:v>
                </c:pt>
                <c:pt idx="112">
                  <c:v>0.31229508196721312</c:v>
                </c:pt>
                <c:pt idx="113">
                  <c:v>0.3139784946236559</c:v>
                </c:pt>
                <c:pt idx="114">
                  <c:v>0.34764890282131661</c:v>
                </c:pt>
                <c:pt idx="115">
                  <c:v>0.30945945945945946</c:v>
                </c:pt>
                <c:pt idx="116">
                  <c:v>0.31</c:v>
                </c:pt>
                <c:pt idx="117">
                  <c:v>0.31461538461538463</c:v>
                </c:pt>
                <c:pt idx="118">
                  <c:v>0.28897637795275588</c:v>
                </c:pt>
                <c:pt idx="119">
                  <c:v>0.28321167883211679</c:v>
                </c:pt>
                <c:pt idx="120">
                  <c:v>0.25899280575539568</c:v>
                </c:pt>
                <c:pt idx="121">
                  <c:v>0.30390624999999999</c:v>
                </c:pt>
                <c:pt idx="122">
                  <c:v>0.27375886524822696</c:v>
                </c:pt>
                <c:pt idx="123">
                  <c:v>0.29452054794520549</c:v>
                </c:pt>
                <c:pt idx="124">
                  <c:v>0.28555956678700362</c:v>
                </c:pt>
                <c:pt idx="125">
                  <c:v>0.29305555555555557</c:v>
                </c:pt>
                <c:pt idx="126">
                  <c:v>0.28943661971830986</c:v>
                </c:pt>
                <c:pt idx="127">
                  <c:v>0.30069444444444443</c:v>
                </c:pt>
                <c:pt idx="128">
                  <c:v>0.2644295302013423</c:v>
                </c:pt>
                <c:pt idx="129">
                  <c:v>0.26948905109489052</c:v>
                </c:pt>
                <c:pt idx="130">
                  <c:v>0.27500000000000002</c:v>
                </c:pt>
                <c:pt idx="131">
                  <c:v>0.28670886075949364</c:v>
                </c:pt>
                <c:pt idx="132">
                  <c:v>0.20921985815602837</c:v>
                </c:pt>
                <c:pt idx="133">
                  <c:v>0.22567567567567567</c:v>
                </c:pt>
                <c:pt idx="134">
                  <c:v>0.26258992805755393</c:v>
                </c:pt>
                <c:pt idx="135">
                  <c:v>0.24415584415584415</c:v>
                </c:pt>
                <c:pt idx="136">
                  <c:v>0.25668789808917197</c:v>
                </c:pt>
                <c:pt idx="137">
                  <c:v>0.23137254901960785</c:v>
                </c:pt>
                <c:pt idx="138">
                  <c:v>0.25952380952380955</c:v>
                </c:pt>
                <c:pt idx="139">
                  <c:v>0.24378698224852072</c:v>
                </c:pt>
                <c:pt idx="140">
                  <c:v>0.22787878787878788</c:v>
                </c:pt>
                <c:pt idx="141">
                  <c:v>0.22597014925373135</c:v>
                </c:pt>
                <c:pt idx="142">
                  <c:v>0.21476510067114093</c:v>
                </c:pt>
                <c:pt idx="143">
                  <c:v>0.24084507042253522</c:v>
                </c:pt>
                <c:pt idx="144">
                  <c:v>0.21383061383061383</c:v>
                </c:pt>
                <c:pt idx="145">
                  <c:v>0.15684210526315789</c:v>
                </c:pt>
                <c:pt idx="146">
                  <c:v>0.16932773109243698</c:v>
                </c:pt>
                <c:pt idx="147">
                  <c:v>0.17410358565737052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91D-4F98-895B-4C7C5EBA2CD5}"/>
            </c:ext>
          </c:extLst>
        </c:ser>
        <c:ser>
          <c:idx val="3"/>
          <c:order val="1"/>
          <c:tx>
            <c:strRef>
              <c:f>Sheet3!$R$20</c:f>
              <c:strCache>
                <c:ptCount val="1"/>
                <c:pt idx="0">
                  <c:v>Cambodia</c:v>
                </c:pt>
              </c:strCache>
            </c:strRef>
          </c:tx>
          <c:spPr>
            <a:ln>
              <a:noFill/>
            </a:ln>
          </c:spPr>
          <c:marker>
            <c:symbol val="circle"/>
            <c:size val="10"/>
            <c:spPr>
              <a:solidFill>
                <a:schemeClr val="accent4"/>
              </a:solidFill>
              <a:ln w="19050">
                <a:solidFill>
                  <a:schemeClr val="accent4"/>
                </a:solidFill>
              </a:ln>
            </c:spPr>
          </c:marker>
          <c:xVal>
            <c:numRef>
              <c:f>Sheet3!$R$21:$R$28</c:f>
              <c:numCache>
                <c:formatCode>General</c:formatCode>
                <c:ptCount val="8"/>
                <c:pt idx="0">
                  <c:v>3.4</c:v>
                </c:pt>
                <c:pt idx="1">
                  <c:v>3.67</c:v>
                </c:pt>
                <c:pt idx="2">
                  <c:v>3.95</c:v>
                </c:pt>
                <c:pt idx="3">
                  <c:v>3.96</c:v>
                </c:pt>
                <c:pt idx="4">
                  <c:v>4.41</c:v>
                </c:pt>
                <c:pt idx="5">
                  <c:v>6.78</c:v>
                </c:pt>
                <c:pt idx="6">
                  <c:v>6.85</c:v>
                </c:pt>
                <c:pt idx="7">
                  <c:v>7.3</c:v>
                </c:pt>
              </c:numCache>
            </c:numRef>
          </c:xVal>
          <c:yVal>
            <c:numRef>
              <c:f>Sheet3!$S$21:$S$28</c:f>
              <c:numCache>
                <c:formatCode>General</c:formatCode>
                <c:ptCount val="8"/>
                <c:pt idx="0">
                  <c:v>0.63043478260869568</c:v>
                </c:pt>
                <c:pt idx="1">
                  <c:v>0.6333333333333333</c:v>
                </c:pt>
                <c:pt idx="2">
                  <c:v>0.60512820512820509</c:v>
                </c:pt>
                <c:pt idx="3">
                  <c:v>0.60384615384615381</c:v>
                </c:pt>
                <c:pt idx="4">
                  <c:v>0.53</c:v>
                </c:pt>
                <c:pt idx="5">
                  <c:v>0.42083333333333334</c:v>
                </c:pt>
                <c:pt idx="6">
                  <c:v>0.38684210526315788</c:v>
                </c:pt>
                <c:pt idx="7">
                  <c:v>0.35384615384615387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791D-4F98-895B-4C7C5EBA2CD5}"/>
            </c:ext>
          </c:extLst>
        </c:ser>
        <c:ser>
          <c:idx val="1"/>
          <c:order val="2"/>
          <c:tx>
            <c:strRef>
              <c:f>Sheet3!$E$2</c:f>
              <c:strCache>
                <c:ptCount val="1"/>
                <c:pt idx="0">
                  <c:v>Binomial</c:v>
                </c:pt>
              </c:strCache>
            </c:strRef>
          </c:tx>
          <c:spPr>
            <a:ln w="12700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Sheet3!$G$3:$G$150</c:f>
              <c:numCache>
                <c:formatCode>General</c:formatCode>
                <c:ptCount val="148"/>
                <c:pt idx="0">
                  <c:v>0</c:v>
                </c:pt>
                <c:pt idx="1">
                  <c:v>2.6857142857142855</c:v>
                </c:pt>
                <c:pt idx="2">
                  <c:v>3.1744186046511627</c:v>
                </c:pt>
                <c:pt idx="3">
                  <c:v>3.4102564102564101</c:v>
                </c:pt>
                <c:pt idx="4">
                  <c:v>3.5641025641025643</c:v>
                </c:pt>
                <c:pt idx="5">
                  <c:v>3.6195652173913042</c:v>
                </c:pt>
                <c:pt idx="6">
                  <c:v>3.6266666666666665</c:v>
                </c:pt>
                <c:pt idx="7">
                  <c:v>3.7204301075268815</c:v>
                </c:pt>
                <c:pt idx="8">
                  <c:v>3.7710843373493974</c:v>
                </c:pt>
                <c:pt idx="9">
                  <c:v>3.7738095238095237</c:v>
                </c:pt>
                <c:pt idx="10">
                  <c:v>3.827956989247312</c:v>
                </c:pt>
                <c:pt idx="11">
                  <c:v>3.901098901098901</c:v>
                </c:pt>
                <c:pt idx="12">
                  <c:v>3.9333333333333331</c:v>
                </c:pt>
                <c:pt idx="13">
                  <c:v>3.9425287356321839</c:v>
                </c:pt>
                <c:pt idx="14">
                  <c:v>4</c:v>
                </c:pt>
                <c:pt idx="15">
                  <c:v>4.0210526315789474</c:v>
                </c:pt>
                <c:pt idx="16">
                  <c:v>4.0547945205479454</c:v>
                </c:pt>
                <c:pt idx="17">
                  <c:v>4.0625</c:v>
                </c:pt>
                <c:pt idx="18">
                  <c:v>4.0989010989010985</c:v>
                </c:pt>
                <c:pt idx="19">
                  <c:v>4.2325581395348841</c:v>
                </c:pt>
                <c:pt idx="20">
                  <c:v>4.2820512820512819</c:v>
                </c:pt>
                <c:pt idx="21">
                  <c:v>4.3295454545454541</c:v>
                </c:pt>
                <c:pt idx="22">
                  <c:v>4.4468085106382977</c:v>
                </c:pt>
                <c:pt idx="23">
                  <c:v>4.4494382022471912</c:v>
                </c:pt>
                <c:pt idx="24">
                  <c:v>4.5168539325842696</c:v>
                </c:pt>
                <c:pt idx="25">
                  <c:v>4.5333333333333332</c:v>
                </c:pt>
                <c:pt idx="26">
                  <c:v>4.5340909090909092</c:v>
                </c:pt>
                <c:pt idx="27">
                  <c:v>4.5555555555555554</c:v>
                </c:pt>
                <c:pt idx="28">
                  <c:v>4.5730337078651688</c:v>
                </c:pt>
                <c:pt idx="29">
                  <c:v>4.5934065934065931</c:v>
                </c:pt>
                <c:pt idx="30">
                  <c:v>4.6222222222222218</c:v>
                </c:pt>
                <c:pt idx="31">
                  <c:v>4.6744186046511631</c:v>
                </c:pt>
                <c:pt idx="32">
                  <c:v>4.697916666666667</c:v>
                </c:pt>
                <c:pt idx="33">
                  <c:v>4.735632183908046</c:v>
                </c:pt>
                <c:pt idx="34">
                  <c:v>4.8378378378378377</c:v>
                </c:pt>
                <c:pt idx="35">
                  <c:v>4.919354838709677</c:v>
                </c:pt>
                <c:pt idx="36">
                  <c:v>5</c:v>
                </c:pt>
                <c:pt idx="37">
                  <c:v>5.0568181818181817</c:v>
                </c:pt>
                <c:pt idx="38">
                  <c:v>5.2441860465116283</c:v>
                </c:pt>
                <c:pt idx="39">
                  <c:v>5.25</c:v>
                </c:pt>
                <c:pt idx="40">
                  <c:v>5.3164556962025316</c:v>
                </c:pt>
                <c:pt idx="41">
                  <c:v>5.3186813186813184</c:v>
                </c:pt>
                <c:pt idx="42">
                  <c:v>5.3804347826086953</c:v>
                </c:pt>
                <c:pt idx="43">
                  <c:v>5.3804347826086953</c:v>
                </c:pt>
                <c:pt idx="44">
                  <c:v>5.3913043478260869</c:v>
                </c:pt>
                <c:pt idx="45">
                  <c:v>5.502890173410405</c:v>
                </c:pt>
                <c:pt idx="46">
                  <c:v>5.5212765957446805</c:v>
                </c:pt>
                <c:pt idx="47">
                  <c:v>5.5333333333333332</c:v>
                </c:pt>
                <c:pt idx="48">
                  <c:v>5.5977011494252871</c:v>
                </c:pt>
                <c:pt idx="49">
                  <c:v>5.6049382716049383</c:v>
                </c:pt>
                <c:pt idx="50">
                  <c:v>5.6983240223463687</c:v>
                </c:pt>
                <c:pt idx="51">
                  <c:v>5.7032967032967035</c:v>
                </c:pt>
                <c:pt idx="52">
                  <c:v>5.71875</c:v>
                </c:pt>
                <c:pt idx="53">
                  <c:v>5.7472527472527473</c:v>
                </c:pt>
                <c:pt idx="54">
                  <c:v>5.7931034482758621</c:v>
                </c:pt>
                <c:pt idx="55">
                  <c:v>5.8536585365853657</c:v>
                </c:pt>
                <c:pt idx="56">
                  <c:v>5.8681318681318677</c:v>
                </c:pt>
                <c:pt idx="57">
                  <c:v>6</c:v>
                </c:pt>
                <c:pt idx="58">
                  <c:v>6.0340909090909092</c:v>
                </c:pt>
                <c:pt idx="59">
                  <c:v>6.043010752688172</c:v>
                </c:pt>
                <c:pt idx="60">
                  <c:v>6.3181818181818183</c:v>
                </c:pt>
                <c:pt idx="61">
                  <c:v>6.4838709677419351</c:v>
                </c:pt>
                <c:pt idx="62">
                  <c:v>6.5</c:v>
                </c:pt>
                <c:pt idx="63">
                  <c:v>6.572916666666667</c:v>
                </c:pt>
                <c:pt idx="64">
                  <c:v>6.6206896551724137</c:v>
                </c:pt>
                <c:pt idx="65">
                  <c:v>6.67741935483871</c:v>
                </c:pt>
                <c:pt idx="66">
                  <c:v>6.6842105263157894</c:v>
                </c:pt>
                <c:pt idx="67">
                  <c:v>6.7113402061855671</c:v>
                </c:pt>
                <c:pt idx="68">
                  <c:v>6.7260273972602738</c:v>
                </c:pt>
                <c:pt idx="69">
                  <c:v>6.822222222222222</c:v>
                </c:pt>
                <c:pt idx="70">
                  <c:v>6.8988764044943824</c:v>
                </c:pt>
                <c:pt idx="71">
                  <c:v>7.0526315789473681</c:v>
                </c:pt>
                <c:pt idx="72">
                  <c:v>7.0676691729323311</c:v>
                </c:pt>
                <c:pt idx="73">
                  <c:v>7.0810810810810807</c:v>
                </c:pt>
                <c:pt idx="74">
                  <c:v>7.1098901098901095</c:v>
                </c:pt>
                <c:pt idx="75">
                  <c:v>7.2065217391304346</c:v>
                </c:pt>
                <c:pt idx="76">
                  <c:v>7.2405063291139244</c:v>
                </c:pt>
                <c:pt idx="77">
                  <c:v>7.3205128205128203</c:v>
                </c:pt>
                <c:pt idx="78">
                  <c:v>7.3804347826086953</c:v>
                </c:pt>
                <c:pt idx="79">
                  <c:v>7.397849462365591</c:v>
                </c:pt>
                <c:pt idx="80">
                  <c:v>7.4137931034482758</c:v>
                </c:pt>
                <c:pt idx="81">
                  <c:v>7.4222222222222225</c:v>
                </c:pt>
                <c:pt idx="82">
                  <c:v>7.4545454545454541</c:v>
                </c:pt>
                <c:pt idx="83">
                  <c:v>7.4835164835164836</c:v>
                </c:pt>
                <c:pt idx="84">
                  <c:v>7.5081081081081082</c:v>
                </c:pt>
                <c:pt idx="85">
                  <c:v>7.5638297872340425</c:v>
                </c:pt>
                <c:pt idx="86">
                  <c:v>7.6020408163265305</c:v>
                </c:pt>
                <c:pt idx="87">
                  <c:v>7.7073170731707314</c:v>
                </c:pt>
                <c:pt idx="88">
                  <c:v>7.9893617021276597</c:v>
                </c:pt>
                <c:pt idx="89">
                  <c:v>8</c:v>
                </c:pt>
                <c:pt idx="90">
                  <c:v>8.1232876712328768</c:v>
                </c:pt>
                <c:pt idx="91">
                  <c:v>8.1333333333333329</c:v>
                </c:pt>
                <c:pt idx="92">
                  <c:v>8.1489361702127656</c:v>
                </c:pt>
                <c:pt idx="93">
                  <c:v>8.279569892473118</c:v>
                </c:pt>
                <c:pt idx="94">
                  <c:v>8.2934782608695645</c:v>
                </c:pt>
                <c:pt idx="95">
                  <c:v>8.2978723404255312</c:v>
                </c:pt>
                <c:pt idx="96">
                  <c:v>8.3424657534246567</c:v>
                </c:pt>
                <c:pt idx="97">
                  <c:v>8.3469387755102034</c:v>
                </c:pt>
                <c:pt idx="98">
                  <c:v>8.3548387096774199</c:v>
                </c:pt>
                <c:pt idx="99">
                  <c:v>8.4431818181818183</c:v>
                </c:pt>
                <c:pt idx="100">
                  <c:v>8.5376344086021501</c:v>
                </c:pt>
                <c:pt idx="101">
                  <c:v>8.9390243902439028</c:v>
                </c:pt>
                <c:pt idx="102">
                  <c:v>8.9789473684210535</c:v>
                </c:pt>
                <c:pt idx="103">
                  <c:v>8.9885057471264371</c:v>
                </c:pt>
                <c:pt idx="104">
                  <c:v>8.9893617021276597</c:v>
                </c:pt>
                <c:pt idx="105">
                  <c:v>9.2360248447204967</c:v>
                </c:pt>
                <c:pt idx="106">
                  <c:v>9.2471910112359552</c:v>
                </c:pt>
                <c:pt idx="107">
                  <c:v>9.378947368421052</c:v>
                </c:pt>
                <c:pt idx="108">
                  <c:v>9.4516129032258061</c:v>
                </c:pt>
                <c:pt idx="109">
                  <c:v>9.4759358288770059</c:v>
                </c:pt>
                <c:pt idx="110">
                  <c:v>9.6293103448275854</c:v>
                </c:pt>
                <c:pt idx="111">
                  <c:v>9.6428571428571423</c:v>
                </c:pt>
                <c:pt idx="112">
                  <c:v>9.6436781609195403</c:v>
                </c:pt>
                <c:pt idx="113">
                  <c:v>9.6666666666666661</c:v>
                </c:pt>
                <c:pt idx="114">
                  <c:v>9.6790697674418613</c:v>
                </c:pt>
                <c:pt idx="115">
                  <c:v>9.7333333333333325</c:v>
                </c:pt>
                <c:pt idx="116">
                  <c:v>9.75</c:v>
                </c:pt>
                <c:pt idx="117">
                  <c:v>9.791208791208792</c:v>
                </c:pt>
                <c:pt idx="118">
                  <c:v>9.8152173913043477</c:v>
                </c:pt>
                <c:pt idx="119">
                  <c:v>10.559139784946236</c:v>
                </c:pt>
                <c:pt idx="120">
                  <c:v>10.618556701030927</c:v>
                </c:pt>
                <c:pt idx="121">
                  <c:v>10.734939759036145</c:v>
                </c:pt>
                <c:pt idx="122">
                  <c:v>10.778947368421052</c:v>
                </c:pt>
                <c:pt idx="123">
                  <c:v>10.842105263157896</c:v>
                </c:pt>
                <c:pt idx="124">
                  <c:v>10.873626373626374</c:v>
                </c:pt>
                <c:pt idx="125">
                  <c:v>10.946236559139784</c:v>
                </c:pt>
                <c:pt idx="126">
                  <c:v>11.087912087912088</c:v>
                </c:pt>
                <c:pt idx="127">
                  <c:v>11.188888888888888</c:v>
                </c:pt>
                <c:pt idx="128">
                  <c:v>11.536842105263158</c:v>
                </c:pt>
                <c:pt idx="129">
                  <c:v>11.774117647058823</c:v>
                </c:pt>
                <c:pt idx="130">
                  <c:v>11.836734693877551</c:v>
                </c:pt>
                <c:pt idx="131">
                  <c:v>11.863157894736842</c:v>
                </c:pt>
                <c:pt idx="132">
                  <c:v>12.119565217391305</c:v>
                </c:pt>
                <c:pt idx="133">
                  <c:v>12.126984126984127</c:v>
                </c:pt>
                <c:pt idx="134">
                  <c:v>12.202380952380953</c:v>
                </c:pt>
                <c:pt idx="135">
                  <c:v>12.791208791208792</c:v>
                </c:pt>
                <c:pt idx="136">
                  <c:v>12.824175824175825</c:v>
                </c:pt>
                <c:pt idx="137">
                  <c:v>12.923076923076923</c:v>
                </c:pt>
                <c:pt idx="138">
                  <c:v>13.67032967032967</c:v>
                </c:pt>
                <c:pt idx="139">
                  <c:v>13.891304347826088</c:v>
                </c:pt>
                <c:pt idx="140">
                  <c:v>14.155555555555555</c:v>
                </c:pt>
                <c:pt idx="141">
                  <c:v>14.247252747252746</c:v>
                </c:pt>
                <c:pt idx="142">
                  <c:v>15</c:v>
                </c:pt>
                <c:pt idx="143">
                  <c:v>15.183098591549296</c:v>
                </c:pt>
                <c:pt idx="144">
                  <c:v>17.444827586206898</c:v>
                </c:pt>
                <c:pt idx="145">
                  <c:v>20.364406779661017</c:v>
                </c:pt>
                <c:pt idx="146">
                  <c:v>21.258064516129032</c:v>
                </c:pt>
                <c:pt idx="147">
                  <c:v>22.053191489361701</c:v>
                </c:pt>
              </c:numCache>
            </c:numRef>
          </c:xVal>
          <c:yVal>
            <c:numRef>
              <c:f>Sheet3!$E$3:$E$150</c:f>
              <c:numCache>
                <c:formatCode>General</c:formatCode>
                <c:ptCount val="148"/>
                <c:pt idx="1">
                  <c:v>0.71221359174335219</c:v>
                </c:pt>
                <c:pt idx="2">
                  <c:v>0.66911489371492527</c:v>
                </c:pt>
                <c:pt idx="3">
                  <c:v>0.6478601127014475</c:v>
                </c:pt>
                <c:pt idx="4">
                  <c:v>0.63384809645116869</c:v>
                </c:pt>
                <c:pt idx="5">
                  <c:v>0.62874755662773685</c:v>
                </c:pt>
                <c:pt idx="6">
                  <c:v>0.62813461069722787</c:v>
                </c:pt>
                <c:pt idx="7">
                  <c:v>0.61950523613429986</c:v>
                </c:pt>
                <c:pt idx="8">
                  <c:v>0.6148724699635495</c:v>
                </c:pt>
                <c:pt idx="9">
                  <c:v>0.61462035268951376</c:v>
                </c:pt>
                <c:pt idx="10">
                  <c:v>0.60963103243105832</c:v>
                </c:pt>
                <c:pt idx="11">
                  <c:v>0.60290764663855723</c:v>
                </c:pt>
                <c:pt idx="12">
                  <c:v>0.60005278931562411</c:v>
                </c:pt>
                <c:pt idx="13">
                  <c:v>0.59910066065334711</c:v>
                </c:pt>
                <c:pt idx="14">
                  <c:v>0.59376809986504941</c:v>
                </c:pt>
                <c:pt idx="15">
                  <c:v>0.59186558550643475</c:v>
                </c:pt>
                <c:pt idx="16">
                  <c:v>0.58878507189301543</c:v>
                </c:pt>
                <c:pt idx="17">
                  <c:v>0.58802515879908557</c:v>
                </c:pt>
                <c:pt idx="18">
                  <c:v>0.58470644891422019</c:v>
                </c:pt>
                <c:pt idx="19">
                  <c:v>0.57242555141633422</c:v>
                </c:pt>
                <c:pt idx="20">
                  <c:v>0.56787466344657456</c:v>
                </c:pt>
                <c:pt idx="21">
                  <c:v>0.56353171815270975</c:v>
                </c:pt>
                <c:pt idx="22">
                  <c:v>0.55281764186507176</c:v>
                </c:pt>
                <c:pt idx="23">
                  <c:v>0.55257773197944071</c:v>
                </c:pt>
                <c:pt idx="24">
                  <c:v>0.54644305262548654</c:v>
                </c:pt>
                <c:pt idx="25">
                  <c:v>0.54494690637985688</c:v>
                </c:pt>
                <c:pt idx="26">
                  <c:v>0.544890981348498</c:v>
                </c:pt>
                <c:pt idx="27">
                  <c:v>0.54291779036940757</c:v>
                </c:pt>
                <c:pt idx="28">
                  <c:v>0.54134711177710282</c:v>
                </c:pt>
                <c:pt idx="29">
                  <c:v>0.53950408564540264</c:v>
                </c:pt>
                <c:pt idx="30">
                  <c:v>0.5368995429886505</c:v>
                </c:pt>
                <c:pt idx="31">
                  <c:v>0.53219203085291433</c:v>
                </c:pt>
                <c:pt idx="32">
                  <c:v>0.53011945560343254</c:v>
                </c:pt>
                <c:pt idx="33">
                  <c:v>0.5266969922967335</c:v>
                </c:pt>
                <c:pt idx="34">
                  <c:v>0.51756079761964746</c:v>
                </c:pt>
                <c:pt idx="35">
                  <c:v>0.51031434406364584</c:v>
                </c:pt>
                <c:pt idx="36">
                  <c:v>0.50330709232908111</c:v>
                </c:pt>
                <c:pt idx="37">
                  <c:v>0.49834861100816652</c:v>
                </c:pt>
                <c:pt idx="38">
                  <c:v>0.48228086148369143</c:v>
                </c:pt>
                <c:pt idx="39">
                  <c:v>0.48181437335890104</c:v>
                </c:pt>
                <c:pt idx="40">
                  <c:v>0.476175184828314</c:v>
                </c:pt>
                <c:pt idx="41">
                  <c:v>0.47602700220374544</c:v>
                </c:pt>
                <c:pt idx="42">
                  <c:v>0.47089079573552339</c:v>
                </c:pt>
                <c:pt idx="43">
                  <c:v>0.47089079573552339</c:v>
                </c:pt>
                <c:pt idx="44">
                  <c:v>0.46999173060001465</c:v>
                </c:pt>
                <c:pt idx="45">
                  <c:v>0.46100409374755469</c:v>
                </c:pt>
                <c:pt idx="46">
                  <c:v>0.45938125795042389</c:v>
                </c:pt>
                <c:pt idx="47">
                  <c:v>0.45839569964066712</c:v>
                </c:pt>
                <c:pt idx="48">
                  <c:v>0.45323348786995815</c:v>
                </c:pt>
                <c:pt idx="49">
                  <c:v>0.45263207428294661</c:v>
                </c:pt>
                <c:pt idx="50">
                  <c:v>0.44551645173001281</c:v>
                </c:pt>
                <c:pt idx="51">
                  <c:v>0.44494794660258102</c:v>
                </c:pt>
                <c:pt idx="52">
                  <c:v>0.4437687272673056</c:v>
                </c:pt>
                <c:pt idx="53">
                  <c:v>0.44154892500481902</c:v>
                </c:pt>
                <c:pt idx="54">
                  <c:v>0.43802168673602532</c:v>
                </c:pt>
                <c:pt idx="55">
                  <c:v>0.43295253056268956</c:v>
                </c:pt>
                <c:pt idx="56">
                  <c:v>0.43238144326105193</c:v>
                </c:pt>
                <c:pt idx="57">
                  <c:v>0.42267516199313976</c:v>
                </c:pt>
                <c:pt idx="58">
                  <c:v>0.42023247417101528</c:v>
                </c:pt>
                <c:pt idx="59">
                  <c:v>0.41962218111570426</c:v>
                </c:pt>
                <c:pt idx="60">
                  <c:v>0.40077729001132667</c:v>
                </c:pt>
                <c:pt idx="61">
                  <c:v>0.39028252911034883</c:v>
                </c:pt>
                <c:pt idx="62">
                  <c:v>0.38879158430082456</c:v>
                </c:pt>
                <c:pt idx="63">
                  <c:v>0.38490456207229684</c:v>
                </c:pt>
                <c:pt idx="64">
                  <c:v>0.38202550609896968</c:v>
                </c:pt>
                <c:pt idx="65">
                  <c:v>0.37878932372041668</c:v>
                </c:pt>
                <c:pt idx="66">
                  <c:v>0.37841495589096763</c:v>
                </c:pt>
                <c:pt idx="67">
                  <c:v>0.37689128992201559</c:v>
                </c:pt>
                <c:pt idx="68">
                  <c:v>0.3758710873196901</c:v>
                </c:pt>
                <c:pt idx="69">
                  <c:v>0.37074788025094235</c:v>
                </c:pt>
                <c:pt idx="70">
                  <c:v>0.36669693491933836</c:v>
                </c:pt>
                <c:pt idx="71">
                  <c:v>0.35905381830253474</c:v>
                </c:pt>
                <c:pt idx="72">
                  <c:v>0.35874684813886654</c:v>
                </c:pt>
                <c:pt idx="73">
                  <c:v>0.35792527999048418</c:v>
                </c:pt>
                <c:pt idx="74">
                  <c:v>0.35630722009233523</c:v>
                </c:pt>
                <c:pt idx="75">
                  <c:v>0.35190377180328397</c:v>
                </c:pt>
                <c:pt idx="76">
                  <c:v>0.35029305080212259</c:v>
                </c:pt>
                <c:pt idx="77">
                  <c:v>0.34686044387920656</c:v>
                </c:pt>
                <c:pt idx="78">
                  <c:v>0.34451678578855083</c:v>
                </c:pt>
                <c:pt idx="79">
                  <c:v>0.34382292065073011</c:v>
                </c:pt>
                <c:pt idx="80">
                  <c:v>0.34314065483482892</c:v>
                </c:pt>
                <c:pt idx="81">
                  <c:v>0.34283079982108006</c:v>
                </c:pt>
                <c:pt idx="82">
                  <c:v>0.34154982950230373</c:v>
                </c:pt>
                <c:pt idx="83">
                  <c:v>0.3404593057974557</c:v>
                </c:pt>
                <c:pt idx="84">
                  <c:v>0.33987484894517633</c:v>
                </c:pt>
                <c:pt idx="85">
                  <c:v>0.33749111797300319</c:v>
                </c:pt>
                <c:pt idx="86">
                  <c:v>0.33614534082370978</c:v>
                </c:pt>
                <c:pt idx="87">
                  <c:v>0.33240529386819567</c:v>
                </c:pt>
                <c:pt idx="88">
                  <c:v>0.3239382047710373</c:v>
                </c:pt>
                <c:pt idx="89">
                  <c:v>0.32360431816701024</c:v>
                </c:pt>
                <c:pt idx="90">
                  <c:v>0.32024377963040684</c:v>
                </c:pt>
                <c:pt idx="91">
                  <c:v>0.32013645986539657</c:v>
                </c:pt>
                <c:pt idx="92">
                  <c:v>0.31977606953357163</c:v>
                </c:pt>
                <c:pt idx="93">
                  <c:v>0.31670018788805365</c:v>
                </c:pt>
                <c:pt idx="94">
                  <c:v>0.3163842903918706</c:v>
                </c:pt>
                <c:pt idx="95">
                  <c:v>0.31629911082434792</c:v>
                </c:pt>
                <c:pt idx="96">
                  <c:v>0.31517361391750764</c:v>
                </c:pt>
                <c:pt idx="97">
                  <c:v>0.31525688653231443</c:v>
                </c:pt>
                <c:pt idx="98">
                  <c:v>0.3150612272082125</c:v>
                </c:pt>
                <c:pt idx="99">
                  <c:v>0.31322231686518037</c:v>
                </c:pt>
                <c:pt idx="100">
                  <c:v>0.31144792280207295</c:v>
                </c:pt>
                <c:pt idx="101">
                  <c:v>0.30504690768599896</c:v>
                </c:pt>
                <c:pt idx="102">
                  <c:v>0.30457677028551755</c:v>
                </c:pt>
                <c:pt idx="103">
                  <c:v>0.30441912275645616</c:v>
                </c:pt>
                <c:pt idx="104">
                  <c:v>0.30443739686980642</c:v>
                </c:pt>
                <c:pt idx="105">
                  <c:v>0.30164168993057028</c:v>
                </c:pt>
                <c:pt idx="106">
                  <c:v>0.30138701607592461</c:v>
                </c:pt>
                <c:pt idx="107">
                  <c:v>0.30006247744885112</c:v>
                </c:pt>
                <c:pt idx="108">
                  <c:v>0.29936728360064624</c:v>
                </c:pt>
                <c:pt idx="109">
                  <c:v>0.29925002891653896</c:v>
                </c:pt>
                <c:pt idx="110">
                  <c:v>0.29784020464608246</c:v>
                </c:pt>
                <c:pt idx="111">
                  <c:v>0.29770367786007546</c:v>
                </c:pt>
                <c:pt idx="112">
                  <c:v>0.29767784735217551</c:v>
                </c:pt>
                <c:pt idx="113">
                  <c:v>0.29743814539838898</c:v>
                </c:pt>
                <c:pt idx="114">
                  <c:v>0.29748277741929779</c:v>
                </c:pt>
                <c:pt idx="115">
                  <c:v>0.29698095927405188</c:v>
                </c:pt>
                <c:pt idx="116">
                  <c:v>0.29683399675971306</c:v>
                </c:pt>
                <c:pt idx="117">
                  <c:v>0.29651410596157457</c:v>
                </c:pt>
                <c:pt idx="118">
                  <c:v>0.29633247953200598</c:v>
                </c:pt>
                <c:pt idx="119">
                  <c:v>0.29120011517326683</c:v>
                </c:pt>
                <c:pt idx="120">
                  <c:v>0.29079436556417576</c:v>
                </c:pt>
                <c:pt idx="121">
                  <c:v>0.29002117364012175</c:v>
                </c:pt>
                <c:pt idx="122">
                  <c:v>0.28969504286147341</c:v>
                </c:pt>
                <c:pt idx="123">
                  <c:v>0.28925127860069411</c:v>
                </c:pt>
                <c:pt idx="124">
                  <c:v>0.28894628504882153</c:v>
                </c:pt>
                <c:pt idx="125">
                  <c:v>0.28850820089986884</c:v>
                </c:pt>
                <c:pt idx="126">
                  <c:v>0.28746106496804613</c:v>
                </c:pt>
                <c:pt idx="127">
                  <c:v>0.28668533113698341</c:v>
                </c:pt>
                <c:pt idx="128">
                  <c:v>0.2837712089340223</c:v>
                </c:pt>
                <c:pt idx="129">
                  <c:v>0.28134916017927136</c:v>
                </c:pt>
                <c:pt idx="130">
                  <c:v>0.2809560629542574</c:v>
                </c:pt>
                <c:pt idx="131">
                  <c:v>0.28070350892382467</c:v>
                </c:pt>
                <c:pt idx="132">
                  <c:v>0.27804914597471198</c:v>
                </c:pt>
                <c:pt idx="133">
                  <c:v>0.27780323842530907</c:v>
                </c:pt>
                <c:pt idx="134">
                  <c:v>0.27717118418354625</c:v>
                </c:pt>
                <c:pt idx="135">
                  <c:v>0.27001631380495633</c:v>
                </c:pt>
                <c:pt idx="136">
                  <c:v>0.26958459609423685</c:v>
                </c:pt>
                <c:pt idx="137">
                  <c:v>0.26827020434370019</c:v>
                </c:pt>
                <c:pt idx="138">
                  <c:v>0.25753387351682522</c:v>
                </c:pt>
                <c:pt idx="139">
                  <c:v>0.25414402591014795</c:v>
                </c:pt>
                <c:pt idx="140">
                  <c:v>0.25001611839783222</c:v>
                </c:pt>
                <c:pt idx="141">
                  <c:v>0.24847903697442192</c:v>
                </c:pt>
                <c:pt idx="142">
                  <c:v>0.23660226191983391</c:v>
                </c:pt>
                <c:pt idx="143">
                  <c:v>0.23371982758959164</c:v>
                </c:pt>
                <c:pt idx="144">
                  <c:v>0.20296946488336293</c:v>
                </c:pt>
                <c:pt idx="145">
                  <c:v>0.17923527457847013</c:v>
                </c:pt>
                <c:pt idx="146">
                  <c:v>0.1740495774819916</c:v>
                </c:pt>
                <c:pt idx="147">
                  <c:v>0.16963917439364365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791D-4F98-895B-4C7C5EBA2C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42918536"/>
        <c:axId val="442922064"/>
      </c:scatterChart>
      <c:valAx>
        <c:axId val="442918536"/>
        <c:scaling>
          <c:orientation val="minMax"/>
          <c:max val="25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mean session size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42922064"/>
        <c:crosses val="autoZero"/>
        <c:crossBetween val="midCat"/>
      </c:valAx>
      <c:valAx>
        <c:axId val="44292206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2000"/>
                </a:pPr>
                <a:r>
                  <a:rPr lang="en-US" sz="2000"/>
                  <a:t>wastage rate</a:t>
                </a:r>
              </a:p>
            </c:rich>
          </c:tx>
          <c:layout>
            <c:manualLayout>
              <c:xMode val="edge"/>
              <c:yMode val="edge"/>
              <c:x val="2.2222222222222223E-2"/>
              <c:y val="0.31238626421697285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442918536"/>
        <c:crosses val="autoZero"/>
        <c:crossBetween val="midCat"/>
      </c:valAx>
    </c:plotArea>
    <c:legend>
      <c:legendPos val="t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ysClr val="window" lastClr="FFFFFF"/>
    </a:solidFill>
    <a:ln>
      <a:noFill/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smooth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Sheet2!$B$3:$B$22</c:f>
              <c:numCache>
                <c:formatCode>0%</c:formatCode>
                <c:ptCount val="20"/>
                <c:pt idx="0">
                  <c:v>0</c:v>
                </c:pt>
                <c:pt idx="1">
                  <c:v>0.05</c:v>
                </c:pt>
                <c:pt idx="2">
                  <c:v>0.1</c:v>
                </c:pt>
                <c:pt idx="3">
                  <c:v>0.15000000000000002</c:v>
                </c:pt>
                <c:pt idx="4">
                  <c:v>0.2</c:v>
                </c:pt>
                <c:pt idx="5">
                  <c:v>0.25</c:v>
                </c:pt>
                <c:pt idx="6">
                  <c:v>0.3</c:v>
                </c:pt>
                <c:pt idx="7">
                  <c:v>0.35</c:v>
                </c:pt>
                <c:pt idx="8">
                  <c:v>0.39999999999999997</c:v>
                </c:pt>
                <c:pt idx="9">
                  <c:v>0.44999999999999996</c:v>
                </c:pt>
                <c:pt idx="10">
                  <c:v>0.49999999999999994</c:v>
                </c:pt>
                <c:pt idx="11">
                  <c:v>0.54999999999999993</c:v>
                </c:pt>
                <c:pt idx="12">
                  <c:v>0.6</c:v>
                </c:pt>
                <c:pt idx="13">
                  <c:v>0.65</c:v>
                </c:pt>
                <c:pt idx="14">
                  <c:v>0.70000000000000007</c:v>
                </c:pt>
                <c:pt idx="15">
                  <c:v>0.75000000000000011</c:v>
                </c:pt>
                <c:pt idx="16">
                  <c:v>0.80000000000000016</c:v>
                </c:pt>
                <c:pt idx="17">
                  <c:v>0.8500000000000002</c:v>
                </c:pt>
                <c:pt idx="18">
                  <c:v>0.90000000000000024</c:v>
                </c:pt>
                <c:pt idx="19">
                  <c:v>0.95000000000000029</c:v>
                </c:pt>
              </c:numCache>
            </c:numRef>
          </c:xVal>
          <c:yVal>
            <c:numRef>
              <c:f>Sheet2!$C$3:$C$22</c:f>
              <c:numCache>
                <c:formatCode>0.00</c:formatCode>
                <c:ptCount val="20"/>
                <c:pt idx="0">
                  <c:v>1</c:v>
                </c:pt>
                <c:pt idx="1">
                  <c:v>1.0526315789473684</c:v>
                </c:pt>
                <c:pt idx="2">
                  <c:v>1.1111111111111112</c:v>
                </c:pt>
                <c:pt idx="3">
                  <c:v>1.1764705882352942</c:v>
                </c:pt>
                <c:pt idx="4">
                  <c:v>1.25</c:v>
                </c:pt>
                <c:pt idx="5">
                  <c:v>1.3333333333333333</c:v>
                </c:pt>
                <c:pt idx="6">
                  <c:v>1.4285714285714286</c:v>
                </c:pt>
                <c:pt idx="7">
                  <c:v>1.5384615384615383</c:v>
                </c:pt>
                <c:pt idx="8">
                  <c:v>1.6666666666666665</c:v>
                </c:pt>
                <c:pt idx="9">
                  <c:v>1.8181818181818181</c:v>
                </c:pt>
                <c:pt idx="10">
                  <c:v>2</c:v>
                </c:pt>
                <c:pt idx="11">
                  <c:v>2.2222222222222219</c:v>
                </c:pt>
                <c:pt idx="12">
                  <c:v>2.5</c:v>
                </c:pt>
                <c:pt idx="13">
                  <c:v>2.8571428571428572</c:v>
                </c:pt>
                <c:pt idx="14">
                  <c:v>3.3333333333333339</c:v>
                </c:pt>
                <c:pt idx="15">
                  <c:v>4.0000000000000018</c:v>
                </c:pt>
                <c:pt idx="16">
                  <c:v>5.0000000000000036</c:v>
                </c:pt>
                <c:pt idx="17">
                  <c:v>6.6666666666666758</c:v>
                </c:pt>
                <c:pt idx="18">
                  <c:v>10.000000000000025</c:v>
                </c:pt>
                <c:pt idx="19">
                  <c:v>20.000000000000114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3950-4FD5-A661-D8CAECA374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5323744"/>
        <c:axId val="305324136"/>
      </c:scatterChart>
      <c:valAx>
        <c:axId val="30532374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wastage rate</a:t>
                </a:r>
              </a:p>
            </c:rich>
          </c:tx>
          <c:overlay val="0"/>
        </c:title>
        <c:numFmt formatCode="0%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ambria Math" panose="02040503050406030204" pitchFamily="18" charset="0"/>
                <a:ea typeface="Cambria Math" panose="02040503050406030204" pitchFamily="18" charset="0"/>
              </a:defRPr>
            </a:pPr>
            <a:endParaRPr lang="en-US"/>
          </a:p>
        </c:txPr>
        <c:crossAx val="305324136"/>
        <c:crosses val="autoZero"/>
        <c:crossBetween val="midCat"/>
        <c:majorUnit val="0.2"/>
      </c:valAx>
      <c:valAx>
        <c:axId val="305324136"/>
        <c:scaling>
          <c:orientation val="minMax"/>
          <c:max val="2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2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wastage factor</a:t>
                </a:r>
              </a:p>
            </c:rich>
          </c:tx>
          <c:overlay val="0"/>
        </c:title>
        <c:numFmt formatCode="0.0" sourceLinked="0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Cambria Math" panose="02040503050406030204" pitchFamily="18" charset="0"/>
                <a:ea typeface="Cambria Math" panose="02040503050406030204" pitchFamily="18" charset="0"/>
              </a:defRPr>
            </a:pPr>
            <a:endParaRPr lang="en-US"/>
          </a:p>
        </c:txPr>
        <c:crossAx val="305323744"/>
        <c:crosses val="autoZero"/>
        <c:crossBetween val="midCat"/>
        <c:majorUnit val="5"/>
      </c:valAx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DC7622-7AC6-41BD-B891-B72BDA84C184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06C146-7A92-4A2C-8726-CB6B72F6C78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7558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dirty="0" err="1"/>
              <a:t>iSC</a:t>
            </a:r>
            <a:r>
              <a:rPr lang="en-GB" sz="1200" dirty="0"/>
              <a:t> system design optimization =	use sophisticated simulation software to maximize a, p, e, as function of </a:t>
            </a:r>
            <a:r>
              <a:rPr lang="en-GB" sz="1200" dirty="0" err="1"/>
              <a:t>iSC</a:t>
            </a:r>
            <a:r>
              <a:rPr lang="en-GB" sz="1200" dirty="0"/>
              <a:t> parameters</a:t>
            </a:r>
          </a:p>
          <a:p>
            <a:r>
              <a:rPr lang="en-GB" sz="1200" dirty="0"/>
              <a:t>This presentation:		use simple maths to understand how the choices of vial size &amp; session frequency affect wastage rates, and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C0F2D-4E7A-4A7C-8253-D0111F66CAE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337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Good </a:t>
            </a:r>
            <a:r>
              <a:rPr lang="fr-CH" dirty="0" err="1"/>
              <a:t>afternoon</a:t>
            </a:r>
            <a:r>
              <a:rPr lang="fr-CH" baseline="0" dirty="0"/>
              <a:t> </a:t>
            </a:r>
            <a:r>
              <a:rPr lang="fr-CH" baseline="0" dirty="0" err="1"/>
              <a:t>everyone</a:t>
            </a:r>
            <a:r>
              <a:rPr lang="fr-CH" baseline="0" dirty="0"/>
              <a:t>.</a:t>
            </a:r>
          </a:p>
          <a:p>
            <a:r>
              <a:rPr lang="fr-CH" baseline="0" dirty="0"/>
              <a:t>I </a:t>
            </a:r>
            <a:r>
              <a:rPr lang="fr-CH" baseline="0" dirty="0" err="1"/>
              <a:t>hope</a:t>
            </a:r>
            <a:r>
              <a:rPr lang="fr-CH" baseline="0" dirty="0"/>
              <a:t> to </a:t>
            </a:r>
            <a:r>
              <a:rPr lang="fr-CH" baseline="0" dirty="0" err="1"/>
              <a:t>answer</a:t>
            </a:r>
            <a:r>
              <a:rPr lang="fr-CH" baseline="0" dirty="0"/>
              <a:t> </a:t>
            </a:r>
            <a:r>
              <a:rPr lang="fr-CH" baseline="0" dirty="0" err="1"/>
              <a:t>some</a:t>
            </a:r>
            <a:r>
              <a:rPr lang="fr-CH" baseline="0" dirty="0"/>
              <a:t> of the questions </a:t>
            </a:r>
            <a:r>
              <a:rPr lang="fr-CH" baseline="0" dirty="0" err="1"/>
              <a:t>from</a:t>
            </a:r>
            <a:r>
              <a:rPr lang="fr-CH" baseline="0" dirty="0"/>
              <a:t> </a:t>
            </a:r>
            <a:r>
              <a:rPr lang="fr-CH" baseline="0" dirty="0" err="1"/>
              <a:t>yesterday’s</a:t>
            </a:r>
            <a:r>
              <a:rPr lang="fr-CH" baseline="0" dirty="0"/>
              <a:t> optimal </a:t>
            </a:r>
            <a:r>
              <a:rPr lang="fr-CH" baseline="0" dirty="0" err="1"/>
              <a:t>vialsize</a:t>
            </a:r>
            <a:r>
              <a:rPr lang="fr-CH" baseline="0" dirty="0"/>
              <a:t> session, </a:t>
            </a:r>
            <a:r>
              <a:rPr lang="fr-CH" baseline="0" dirty="0" err="1"/>
              <a:t>those</a:t>
            </a:r>
            <a:r>
              <a:rPr lang="fr-CH" baseline="0" dirty="0"/>
              <a:t> </a:t>
            </a:r>
            <a:r>
              <a:rPr lang="fr-CH" baseline="0" dirty="0" err="1"/>
              <a:t>related</a:t>
            </a:r>
            <a:r>
              <a:rPr lang="fr-CH" baseline="0" dirty="0"/>
              <a:t> to </a:t>
            </a:r>
            <a:r>
              <a:rPr lang="fr-CH" baseline="0" dirty="0" err="1"/>
              <a:t>opened</a:t>
            </a:r>
            <a:r>
              <a:rPr lang="fr-CH" baseline="0" dirty="0"/>
              <a:t> </a:t>
            </a:r>
            <a:r>
              <a:rPr lang="fr-CH" baseline="0" dirty="0" err="1"/>
              <a:t>vial</a:t>
            </a:r>
            <a:r>
              <a:rPr lang="fr-CH" baseline="0" dirty="0"/>
              <a:t> </a:t>
            </a:r>
            <a:r>
              <a:rPr lang="fr-CH" baseline="0" dirty="0" err="1"/>
              <a:t>wastage</a:t>
            </a:r>
            <a:r>
              <a:rPr lang="fr-CH" baseline="0" dirty="0"/>
              <a:t>, </a:t>
            </a:r>
            <a:r>
              <a:rPr lang="fr-CH" baseline="0" dirty="0" err="1"/>
              <a:t>using</a:t>
            </a:r>
            <a:r>
              <a:rPr lang="fr-CH" baseline="0" dirty="0"/>
              <a:t> </a:t>
            </a:r>
            <a:r>
              <a:rPr lang="fr-CH" baseline="0" dirty="0" err="1"/>
              <a:t>nothing</a:t>
            </a:r>
            <a:r>
              <a:rPr lang="fr-CH" baseline="0" dirty="0"/>
              <a:t> </a:t>
            </a:r>
            <a:r>
              <a:rPr lang="fr-CH" baseline="0" dirty="0" err="1"/>
              <a:t>other</a:t>
            </a:r>
            <a:r>
              <a:rPr lang="fr-CH" baseline="0" dirty="0"/>
              <a:t> </a:t>
            </a:r>
            <a:r>
              <a:rPr lang="fr-CH" baseline="0" dirty="0" err="1"/>
              <a:t>than</a:t>
            </a:r>
            <a:r>
              <a:rPr lang="fr-CH" baseline="0" dirty="0"/>
              <a:t> </a:t>
            </a:r>
            <a:r>
              <a:rPr lang="fr-CH" baseline="0" dirty="0" err="1"/>
              <a:t>mathematical</a:t>
            </a:r>
            <a:r>
              <a:rPr lang="fr-CH" baseline="0" dirty="0"/>
              <a:t> </a:t>
            </a:r>
            <a:r>
              <a:rPr lang="fr-CH" baseline="0" dirty="0" err="1"/>
              <a:t>logic</a:t>
            </a:r>
            <a:r>
              <a:rPr lang="fr-CH" baseline="0" dirty="0"/>
              <a:t>.</a:t>
            </a:r>
          </a:p>
          <a:p>
            <a:r>
              <a:rPr lang="fr-CH" baseline="0" dirty="0" err="1"/>
              <a:t>Specifically</a:t>
            </a:r>
            <a:r>
              <a:rPr lang="fr-CH" baseline="0" dirty="0"/>
              <a:t>, I </a:t>
            </a:r>
            <a:r>
              <a:rPr lang="fr-CH" baseline="0" dirty="0" err="1"/>
              <a:t>hope</a:t>
            </a:r>
            <a:r>
              <a:rPr lang="fr-CH" baseline="0" dirty="0"/>
              <a:t> to </a:t>
            </a:r>
            <a:r>
              <a:rPr lang="fr-CH" baseline="0" dirty="0" err="1"/>
              <a:t>convince</a:t>
            </a:r>
            <a:r>
              <a:rPr lang="fr-CH" baseline="0" dirty="0"/>
              <a:t> </a:t>
            </a:r>
            <a:r>
              <a:rPr lang="fr-CH" baseline="0" dirty="0" err="1"/>
              <a:t>you</a:t>
            </a:r>
            <a:r>
              <a:rPr lang="fr-CH" baseline="0" dirty="0"/>
              <a:t> </a:t>
            </a:r>
            <a:r>
              <a:rPr lang="fr-CH" baseline="0" dirty="0" err="1"/>
              <a:t>that</a:t>
            </a:r>
            <a:r>
              <a:rPr lang="fr-CH" baseline="0" dirty="0"/>
              <a:t> </a:t>
            </a:r>
            <a:r>
              <a:rPr lang="fr-CH" baseline="0" dirty="0" err="1"/>
              <a:t>given</a:t>
            </a:r>
            <a:r>
              <a:rPr lang="fr-CH" baseline="0" dirty="0"/>
              <a:t> </a:t>
            </a:r>
            <a:r>
              <a:rPr lang="fr-CH" baseline="0" dirty="0" err="1"/>
              <a:t>only</a:t>
            </a:r>
            <a:r>
              <a:rPr lang="fr-CH" baseline="0" dirty="0"/>
              <a:t> the # </a:t>
            </a:r>
            <a:r>
              <a:rPr lang="fr-CH" baseline="0" dirty="0" err="1"/>
              <a:t>births</a:t>
            </a:r>
            <a:r>
              <a:rPr lang="fr-CH" baseline="0" dirty="0"/>
              <a:t> and the # sessions per </a:t>
            </a:r>
            <a:r>
              <a:rPr lang="fr-CH" baseline="0" dirty="0" err="1"/>
              <a:t>week</a:t>
            </a:r>
            <a:r>
              <a:rPr lang="fr-CH" baseline="0" dirty="0"/>
              <a:t>, </a:t>
            </a:r>
            <a:r>
              <a:rPr lang="fr-CH" baseline="0" dirty="0" err="1"/>
              <a:t>we</a:t>
            </a:r>
            <a:r>
              <a:rPr lang="fr-CH" baseline="0" dirty="0"/>
              <a:t> know the </a:t>
            </a:r>
            <a:r>
              <a:rPr lang="fr-CH" baseline="0" dirty="0" err="1"/>
              <a:t>opened</a:t>
            </a:r>
            <a:r>
              <a:rPr lang="fr-CH" baseline="0" dirty="0"/>
              <a:t> </a:t>
            </a:r>
            <a:r>
              <a:rPr lang="fr-CH" baseline="0" dirty="0" err="1"/>
              <a:t>vial</a:t>
            </a:r>
            <a:r>
              <a:rPr lang="fr-CH" baseline="0" dirty="0"/>
              <a:t> </a:t>
            </a:r>
            <a:r>
              <a:rPr lang="fr-CH" baseline="0" dirty="0" err="1"/>
              <a:t>wastage</a:t>
            </a:r>
            <a:r>
              <a:rPr lang="fr-CH" baseline="0" dirty="0"/>
              <a:t> rate for </a:t>
            </a:r>
            <a:r>
              <a:rPr lang="fr-CH" baseline="0" dirty="0" err="1"/>
              <a:t>each</a:t>
            </a:r>
            <a:r>
              <a:rPr lang="fr-CH" baseline="0" dirty="0"/>
              <a:t> </a:t>
            </a:r>
            <a:r>
              <a:rPr lang="fr-CH" baseline="0" dirty="0" err="1"/>
              <a:t>vial</a:t>
            </a:r>
            <a:r>
              <a:rPr lang="fr-CH" baseline="0" dirty="0"/>
              <a:t> size and </a:t>
            </a:r>
            <a:r>
              <a:rPr lang="fr-CH" baseline="0" dirty="0" err="1"/>
              <a:t>policy</a:t>
            </a:r>
            <a:r>
              <a:rPr lang="fr-CH" baseline="0" dirty="0"/>
              <a:t>. </a:t>
            </a:r>
          </a:p>
          <a:p>
            <a:r>
              <a:rPr lang="fr-CH" baseline="0" dirty="0"/>
              <a:t>No </a:t>
            </a:r>
            <a:r>
              <a:rPr lang="fr-CH" baseline="0" dirty="0" err="1"/>
              <a:t>programmatic</a:t>
            </a:r>
            <a:r>
              <a:rPr lang="fr-CH" baseline="0" dirty="0"/>
              <a:t> implications, no </a:t>
            </a:r>
            <a:r>
              <a:rPr lang="fr-CH" baseline="0" dirty="0" err="1"/>
              <a:t>closed</a:t>
            </a:r>
            <a:r>
              <a:rPr lang="fr-CH" baseline="0" dirty="0"/>
              <a:t> </a:t>
            </a:r>
            <a:r>
              <a:rPr lang="fr-CH" baseline="0" dirty="0" err="1"/>
              <a:t>vial</a:t>
            </a:r>
            <a:r>
              <a:rPr lang="fr-CH" baseline="0" dirty="0"/>
              <a:t> </a:t>
            </a:r>
            <a:r>
              <a:rPr lang="fr-CH" baseline="0" dirty="0" err="1"/>
              <a:t>wastage</a:t>
            </a:r>
            <a:r>
              <a:rPr lang="fr-CH" baseline="0" dirty="0"/>
              <a:t>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C0F2D-4E7A-4A7C-8253-D0111F66CAE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58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C0F2D-4E7A-4A7C-8253-D0111F66CAE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520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Until</a:t>
            </a:r>
            <a:r>
              <a:rPr lang="fr-CH" dirty="0"/>
              <a:t> </a:t>
            </a:r>
            <a:r>
              <a:rPr lang="fr-CH" dirty="0" err="1"/>
              <a:t>now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ACCF4-B557-4D02-8EDB-DD438C78E05A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6020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C0F2D-4E7A-4A7C-8253-D0111F66CAE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041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don’t believe this, you are now in small minority.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79C54-C04A-4C42-A84F-B6E6F113D43F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6324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don’t believe this, you are now in small minority.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79C54-C04A-4C42-A84F-B6E6F113D43F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4289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/>
              <a:t>Unavoidable</a:t>
            </a:r>
            <a:r>
              <a:rPr lang="fr-CH" dirty="0"/>
              <a:t>! And dominant!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C7697D-2B09-41AA-9A66-C53E69EF0D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9859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This </a:t>
            </a:r>
            <a:r>
              <a:rPr lang="fr-CH" dirty="0" err="1"/>
              <a:t>is</a:t>
            </a:r>
            <a:r>
              <a:rPr lang="fr-CH" dirty="0"/>
              <a:t> the key slide. </a:t>
            </a:r>
            <a:r>
              <a:rPr lang="fr-CH" dirty="0" err="1"/>
              <a:t>Given</a:t>
            </a:r>
            <a:r>
              <a:rPr lang="fr-CH" dirty="0"/>
              <a:t> # doses and # sessions </a:t>
            </a:r>
            <a:r>
              <a:rPr lang="fr-CH" dirty="0" err="1"/>
              <a:t>we</a:t>
            </a:r>
            <a:r>
              <a:rPr lang="fr-CH" dirty="0"/>
              <a:t> know the </a:t>
            </a:r>
            <a:r>
              <a:rPr lang="fr-CH" dirty="0" err="1"/>
              <a:t>probability</a:t>
            </a:r>
            <a:r>
              <a:rPr lang="fr-CH" baseline="0" dirty="0"/>
              <a:t> distribution, </a:t>
            </a:r>
            <a:r>
              <a:rPr lang="fr-CH" baseline="0" dirty="0" err="1"/>
              <a:t>assuming</a:t>
            </a:r>
            <a:r>
              <a:rPr lang="fr-CH" baseline="0" dirty="0"/>
              <a:t> A1 and A2. </a:t>
            </a:r>
            <a:endParaRPr lang="fr-CH" dirty="0"/>
          </a:p>
          <a:p>
            <a:r>
              <a:rPr lang="fr-CH" baseline="0" dirty="0" err="1"/>
              <a:t>Each</a:t>
            </a:r>
            <a:r>
              <a:rPr lang="fr-CH" baseline="0" dirty="0"/>
              <a:t> realization of </a:t>
            </a:r>
            <a:r>
              <a:rPr lang="fr-CH" baseline="0" dirty="0" err="1"/>
              <a:t>this</a:t>
            </a:r>
            <a:r>
              <a:rPr lang="fr-CH" baseline="0" dirty="0"/>
              <a:t> scenario </a:t>
            </a:r>
            <a:r>
              <a:rPr lang="fr-CH" baseline="0" dirty="0" err="1"/>
              <a:t>will</a:t>
            </a:r>
            <a:r>
              <a:rPr lang="fr-CH" baseline="0" dirty="0"/>
              <a:t> </a:t>
            </a:r>
            <a:r>
              <a:rPr lang="fr-CH" baseline="0" dirty="0" err="1"/>
              <a:t>yield</a:t>
            </a:r>
            <a:r>
              <a:rPr lang="fr-CH" baseline="0" dirty="0"/>
              <a:t> a </a:t>
            </a:r>
            <a:r>
              <a:rPr lang="fr-CH" baseline="0" dirty="0" err="1"/>
              <a:t>statistical</a:t>
            </a:r>
            <a:r>
              <a:rPr lang="fr-CH" baseline="0" dirty="0"/>
              <a:t> variation of </a:t>
            </a:r>
            <a:r>
              <a:rPr lang="fr-CH" baseline="0" dirty="0" err="1"/>
              <a:t>this</a:t>
            </a:r>
            <a:r>
              <a:rPr lang="fr-CH" baseline="0" dirty="0"/>
              <a:t> distribution, but </a:t>
            </a:r>
            <a:r>
              <a:rPr lang="fr-CH" baseline="0" dirty="0" err="1"/>
              <a:t>this</a:t>
            </a:r>
            <a:r>
              <a:rPr lang="fr-CH" baseline="0" dirty="0"/>
              <a:t> </a:t>
            </a:r>
            <a:r>
              <a:rPr lang="fr-CH" baseline="0" dirty="0" err="1"/>
              <a:t>is</a:t>
            </a:r>
            <a:r>
              <a:rPr lang="fr-CH" baseline="0" dirty="0"/>
              <a:t> the </a:t>
            </a:r>
            <a:r>
              <a:rPr lang="fr-CH" baseline="0" dirty="0" err="1"/>
              <a:t>expected</a:t>
            </a:r>
            <a:r>
              <a:rPr lang="fr-CH" baseline="0" dirty="0"/>
              <a:t> distribution.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C0F2D-4E7A-4A7C-8253-D0111F66CAE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74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 err="1">
                <a:latin typeface="Arial" pitchFamily="34" charset="0"/>
                <a:cs typeface="Arial" pitchFamily="34" charset="0"/>
              </a:rPr>
              <a:t>When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comparing</a:t>
            </a:r>
            <a:r>
              <a:rPr lang="fr-CH" dirty="0">
                <a:latin typeface="Arial" pitchFamily="34" charset="0"/>
                <a:cs typeface="Arial" pitchFamily="34" charset="0"/>
              </a:rPr>
              <a:t>, the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mean</a:t>
            </a:r>
            <a:r>
              <a:rPr lang="fr-CH" dirty="0">
                <a:latin typeface="Arial" pitchFamily="34" charset="0"/>
                <a:cs typeface="Arial" pitchFamily="34" charset="0"/>
              </a:rPr>
              <a:t> of binomial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is</a:t>
            </a:r>
            <a:r>
              <a:rPr lang="fr-CH" dirty="0">
                <a:latin typeface="Arial" pitchFamily="34" charset="0"/>
                <a:cs typeface="Arial" pitchFamily="34" charset="0"/>
              </a:rPr>
              <a:t> set by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mean</a:t>
            </a:r>
            <a:r>
              <a:rPr lang="fr-CH" dirty="0">
                <a:latin typeface="Arial" pitchFamily="34" charset="0"/>
                <a:cs typeface="Arial" pitchFamily="34" charset="0"/>
              </a:rPr>
              <a:t> of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empirical</a:t>
            </a:r>
            <a:r>
              <a:rPr lang="fr-CH" dirty="0">
                <a:latin typeface="Arial" pitchFamily="34" charset="0"/>
                <a:cs typeface="Arial" pitchFamily="34" charset="0"/>
              </a:rPr>
              <a:t>,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so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expect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means</a:t>
            </a:r>
            <a:r>
              <a:rPr lang="fr-CH" dirty="0">
                <a:latin typeface="Arial" pitchFamily="34" charset="0"/>
                <a:cs typeface="Arial" pitchFamily="34" charset="0"/>
              </a:rPr>
              <a:t> to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be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same</a:t>
            </a:r>
            <a:r>
              <a:rPr lang="fr-CH" dirty="0">
                <a:latin typeface="Arial" pitchFamily="34" charset="0"/>
                <a:cs typeface="Arial" pitchFamily="34" charset="0"/>
              </a:rPr>
              <a:t>.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we</a:t>
            </a:r>
            <a:r>
              <a:rPr lang="fr-CH" dirty="0">
                <a:latin typeface="Arial" pitchFamily="34" charset="0"/>
                <a:cs typeface="Arial" pitchFamily="34" charset="0"/>
              </a:rPr>
              <a:t> are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looking</a:t>
            </a:r>
            <a:r>
              <a:rPr lang="fr-CH" dirty="0">
                <a:latin typeface="Arial" pitchFamily="34" charset="0"/>
                <a:cs typeface="Arial" pitchFamily="34" charset="0"/>
              </a:rPr>
              <a:t> for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is</a:t>
            </a:r>
            <a:r>
              <a:rPr lang="fr-CH" dirty="0">
                <a:latin typeface="Arial" pitchFamily="34" charset="0"/>
                <a:cs typeface="Arial" pitchFamily="34" charset="0"/>
              </a:rPr>
              <a:t> the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shape</a:t>
            </a:r>
            <a:r>
              <a:rPr lang="fr-CH" dirty="0">
                <a:latin typeface="Arial" pitchFamily="34" charset="0"/>
                <a:cs typeface="Arial" pitchFamily="34" charset="0"/>
              </a:rPr>
              <a:t> (single-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peaked</a:t>
            </a:r>
            <a:r>
              <a:rPr lang="fr-CH" dirty="0">
                <a:latin typeface="Arial" pitchFamily="34" charset="0"/>
                <a:cs typeface="Arial" pitchFamily="34" charset="0"/>
              </a:rPr>
              <a:t>,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bell-shaped</a:t>
            </a:r>
            <a:r>
              <a:rPr lang="fr-CH" dirty="0">
                <a:latin typeface="Arial" pitchFamily="34" charset="0"/>
                <a:cs typeface="Arial" pitchFamily="34" charset="0"/>
              </a:rPr>
              <a:t>) and the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spread</a:t>
            </a:r>
            <a:r>
              <a:rPr lang="fr-CH" dirty="0">
                <a:latin typeface="Arial" pitchFamily="34" charset="0"/>
                <a:cs typeface="Arial" pitchFamily="34" charset="0"/>
              </a:rPr>
              <a:t>/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width</a:t>
            </a:r>
            <a:r>
              <a:rPr lang="fr-CH" dirty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fr-CH" dirty="0" err="1">
                <a:latin typeface="Arial" pitchFamily="34" charset="0"/>
                <a:cs typeface="Arial" pitchFamily="34" charset="0"/>
              </a:rPr>
              <a:t>Explain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we</a:t>
            </a:r>
            <a:r>
              <a:rPr lang="fr-CH" dirty="0">
                <a:latin typeface="Arial" pitchFamily="34" charset="0"/>
                <a:cs typeface="Arial" pitchFamily="34" charset="0"/>
              </a:rPr>
              <a:t> are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looking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at</a:t>
            </a:r>
            <a:r>
              <a:rPr lang="fr-CH" dirty="0">
                <a:latin typeface="Arial" pitchFamily="34" charset="0"/>
                <a:cs typeface="Arial" pitchFamily="34" charset="0"/>
              </a:rPr>
              <a:t> the data not to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see</a:t>
            </a:r>
            <a:r>
              <a:rPr lang="fr-CH" dirty="0">
                <a:latin typeface="Arial" pitchFamily="34" charset="0"/>
                <a:cs typeface="Arial" pitchFamily="34" charset="0"/>
              </a:rPr>
              <a:t> if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theory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is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sound</a:t>
            </a:r>
            <a:r>
              <a:rPr lang="fr-CH" dirty="0">
                <a:latin typeface="Arial" pitchFamily="34" charset="0"/>
                <a:cs typeface="Arial" pitchFamily="34" charset="0"/>
              </a:rPr>
              <a:t> (if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assumptions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hold</a:t>
            </a:r>
            <a:r>
              <a:rPr lang="fr-CH" dirty="0">
                <a:latin typeface="Arial" pitchFamily="34" charset="0"/>
                <a:cs typeface="Arial" pitchFamily="34" charset="0"/>
              </a:rPr>
              <a:t>, sessions ARE binomial), but to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see</a:t>
            </a:r>
            <a:r>
              <a:rPr lang="fr-CH" dirty="0">
                <a:latin typeface="Arial" pitchFamily="34" charset="0"/>
                <a:cs typeface="Arial" pitchFamily="34" charset="0"/>
              </a:rPr>
              <a:t> for how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many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facilities</a:t>
            </a:r>
            <a:r>
              <a:rPr lang="fr-CH" dirty="0">
                <a:latin typeface="Arial" pitchFamily="34" charset="0"/>
                <a:cs typeface="Arial" pitchFamily="34" charset="0"/>
              </a:rPr>
              <a:t> the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assumptions</a:t>
            </a:r>
            <a:r>
              <a:rPr lang="fr-CH" dirty="0">
                <a:latin typeface="Arial" pitchFamily="34" charset="0"/>
                <a:cs typeface="Arial" pitchFamily="34" charset="0"/>
              </a:rPr>
              <a:t> are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sound</a:t>
            </a:r>
            <a:r>
              <a:rPr lang="fr-CH" dirty="0">
                <a:latin typeface="Arial" pitchFamily="34" charset="0"/>
                <a:cs typeface="Arial" pitchFamily="34" charset="0"/>
              </a:rPr>
              <a:t> – the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assumption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fr-CH" dirty="0">
                <a:latin typeface="Arial" pitchFamily="34" charset="0"/>
                <a:cs typeface="Arial" pitchFamily="34" charset="0"/>
              </a:rPr>
              <a:t> kids are immunized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according</a:t>
            </a:r>
            <a:r>
              <a:rPr lang="fr-CH" dirty="0">
                <a:latin typeface="Arial" pitchFamily="34" charset="0"/>
                <a:cs typeface="Arial" pitchFamily="34" charset="0"/>
              </a:rPr>
              <a:t> to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schedule</a:t>
            </a:r>
            <a:r>
              <a:rPr lang="fr-CH" dirty="0">
                <a:latin typeface="Arial" pitchFamily="34" charset="0"/>
                <a:cs typeface="Arial" pitchFamily="34" charset="0"/>
              </a:rPr>
              <a:t> or as close as possible)</a:t>
            </a:r>
          </a:p>
          <a:p>
            <a:r>
              <a:rPr lang="fr-CH" dirty="0" err="1">
                <a:latin typeface="Arial" pitchFamily="34" charset="0"/>
                <a:cs typeface="Arial" pitchFamily="34" charset="0"/>
              </a:rPr>
              <a:t>Superimpose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theory</a:t>
            </a:r>
            <a:r>
              <a:rPr lang="fr-CH" dirty="0">
                <a:latin typeface="Arial" pitchFamily="34" charset="0"/>
                <a:cs typeface="Arial" pitchFamily="34" charset="0"/>
              </a:rPr>
              <a:t> – Wow!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C0F2D-4E7A-4A7C-8253-D0111F66CAE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3147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don’t believe this, you are now in small minority.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79C54-C04A-4C42-A84F-B6E6F113D43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91605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If you don’t believe this, you are now in small minority.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79C54-C04A-4C42-A84F-B6E6F113D43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240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Inorporate</a:t>
            </a:r>
            <a:r>
              <a:rPr lang="en-US" dirty="0"/>
              <a:t> the </a:t>
            </a:r>
            <a:r>
              <a:rPr lang="en-US" dirty="0" err="1"/>
              <a:t>lokkup</a:t>
            </a:r>
            <a:r>
              <a:rPr lang="en-US" dirty="0"/>
              <a:t> tables into LMIS solutions, to facilitate immunization planning, needs forecasting and wastage monitoring.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C0F2D-4E7A-4A7C-8253-D0111F66CAE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049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The data</a:t>
            </a:r>
            <a:r>
              <a:rPr lang="fr-CH" baseline="0" dirty="0"/>
              <a:t> points</a:t>
            </a:r>
            <a:r>
              <a:rPr lang="fr-CH" dirty="0"/>
              <a:t> are the Bangladesh 10</a:t>
            </a:r>
            <a:r>
              <a:rPr lang="fr-CH" baseline="0" dirty="0"/>
              <a:t> dose </a:t>
            </a:r>
            <a:r>
              <a:rPr lang="fr-CH" baseline="0" dirty="0" err="1"/>
              <a:t>vial</a:t>
            </a:r>
            <a:r>
              <a:rPr lang="fr-CH" baseline="0" dirty="0"/>
              <a:t> </a:t>
            </a:r>
            <a:r>
              <a:rPr lang="fr-CH" b="1" i="1" baseline="0" dirty="0" err="1"/>
              <a:t>opened</a:t>
            </a:r>
            <a:r>
              <a:rPr lang="fr-CH" baseline="0" dirty="0"/>
              <a:t> </a:t>
            </a:r>
            <a:r>
              <a:rPr lang="fr-CH" baseline="0" dirty="0" err="1"/>
              <a:t>vial</a:t>
            </a:r>
            <a:r>
              <a:rPr lang="fr-CH" baseline="0" dirty="0"/>
              <a:t> </a:t>
            </a:r>
            <a:r>
              <a:rPr lang="fr-CH" baseline="0" dirty="0" err="1"/>
              <a:t>wastage</a:t>
            </a:r>
            <a:r>
              <a:rPr lang="fr-CH" baseline="0" dirty="0"/>
              <a:t> rates.</a:t>
            </a:r>
          </a:p>
          <a:p>
            <a:r>
              <a:rPr lang="fr-CH" dirty="0"/>
              <a:t>The </a:t>
            </a:r>
            <a:r>
              <a:rPr lang="fr-CH" dirty="0" err="1"/>
              <a:t>red</a:t>
            </a:r>
            <a:r>
              <a:rPr lang="fr-CH" dirty="0"/>
              <a:t> line shows the </a:t>
            </a:r>
            <a:r>
              <a:rPr lang="fr-CH" dirty="0" err="1"/>
              <a:t>current</a:t>
            </a:r>
            <a:r>
              <a:rPr lang="fr-CH" dirty="0"/>
              <a:t> WHO indicative 10 dose </a:t>
            </a:r>
            <a:r>
              <a:rPr lang="fr-CH" dirty="0" err="1"/>
              <a:t>vial</a:t>
            </a:r>
            <a:r>
              <a:rPr lang="fr-CH" dirty="0"/>
              <a:t> </a:t>
            </a:r>
            <a:r>
              <a:rPr lang="fr-CH" dirty="0" err="1"/>
              <a:t>opened</a:t>
            </a:r>
            <a:r>
              <a:rPr lang="fr-CH" dirty="0"/>
              <a:t> </a:t>
            </a:r>
            <a:r>
              <a:rPr lang="fr-CH" dirty="0" err="1"/>
              <a:t>vial</a:t>
            </a:r>
            <a:r>
              <a:rPr lang="fr-CH" dirty="0"/>
              <a:t> </a:t>
            </a:r>
            <a:r>
              <a:rPr lang="fr-CH" dirty="0" err="1"/>
              <a:t>wastage</a:t>
            </a:r>
            <a:r>
              <a:rPr lang="fr-CH" dirty="0"/>
              <a:t> rate of 40%. It looks about right on </a:t>
            </a:r>
            <a:r>
              <a:rPr lang="fr-CH" dirty="0" err="1"/>
              <a:t>average</a:t>
            </a:r>
            <a:r>
              <a:rPr lang="fr-CH" dirty="0"/>
              <a:t>,</a:t>
            </a:r>
            <a:r>
              <a:rPr lang="fr-CH" baseline="0" dirty="0"/>
              <a:t> but </a:t>
            </a:r>
            <a:r>
              <a:rPr lang="fr-CH" baseline="0" dirty="0" err="1"/>
              <a:t>is</a:t>
            </a:r>
            <a:r>
              <a:rPr lang="fr-CH" baseline="0" dirty="0"/>
              <a:t> far </a:t>
            </a:r>
            <a:r>
              <a:rPr lang="fr-CH" baseline="0" dirty="0" err="1"/>
              <a:t>from</a:t>
            </a:r>
            <a:r>
              <a:rPr lang="fr-CH" baseline="0" dirty="0"/>
              <a:t> the </a:t>
            </a:r>
            <a:r>
              <a:rPr lang="fr-CH" baseline="0" dirty="0" err="1"/>
              <a:t>actual</a:t>
            </a:r>
            <a:r>
              <a:rPr lang="fr-CH" baseline="0" dirty="0"/>
              <a:t> values for </a:t>
            </a:r>
            <a:r>
              <a:rPr lang="fr-CH" baseline="0" dirty="0" err="1"/>
              <a:t>most</a:t>
            </a:r>
            <a:r>
              <a:rPr lang="fr-CH" baseline="0" dirty="0"/>
              <a:t> </a:t>
            </a:r>
            <a:r>
              <a:rPr lang="fr-CH" baseline="0" dirty="0" err="1"/>
              <a:t>facilities</a:t>
            </a:r>
            <a:r>
              <a:rPr lang="fr-CH" baseline="0" dirty="0"/>
              <a:t>.</a:t>
            </a:r>
            <a:endParaRPr lang="fr-CH" dirty="0"/>
          </a:p>
          <a:p>
            <a:r>
              <a:rPr lang="fr-CH" dirty="0"/>
              <a:t>The </a:t>
            </a:r>
            <a:r>
              <a:rPr lang="fr-CH" dirty="0" err="1"/>
              <a:t>curve</a:t>
            </a:r>
            <a:r>
              <a:rPr lang="fr-CH" dirty="0"/>
              <a:t> shows the </a:t>
            </a:r>
            <a:r>
              <a:rPr lang="fr-CH" dirty="0" err="1"/>
              <a:t>expected</a:t>
            </a:r>
            <a:r>
              <a:rPr lang="fr-CH" dirty="0"/>
              <a:t> </a:t>
            </a:r>
            <a:r>
              <a:rPr lang="fr-CH" dirty="0" err="1"/>
              <a:t>opened</a:t>
            </a:r>
            <a:r>
              <a:rPr lang="fr-CH" dirty="0"/>
              <a:t> </a:t>
            </a:r>
            <a:r>
              <a:rPr lang="fr-CH" dirty="0" err="1"/>
              <a:t>vial</a:t>
            </a:r>
            <a:r>
              <a:rPr lang="fr-CH" dirty="0"/>
              <a:t> </a:t>
            </a:r>
            <a:r>
              <a:rPr lang="fr-CH" dirty="0" err="1"/>
              <a:t>wastage</a:t>
            </a:r>
            <a:r>
              <a:rPr lang="fr-CH" dirty="0"/>
              <a:t> rates, </a:t>
            </a:r>
            <a:r>
              <a:rPr lang="fr-CH" dirty="0" err="1"/>
              <a:t>assuming</a:t>
            </a:r>
            <a:r>
              <a:rPr lang="fr-CH" dirty="0"/>
              <a:t> A1 and A2 </a:t>
            </a:r>
            <a:r>
              <a:rPr lang="fr-CH" dirty="0" err="1"/>
              <a:t>hold</a:t>
            </a:r>
            <a:r>
              <a:rPr lang="fr-CH" dirty="0"/>
              <a:t>. That </a:t>
            </a:r>
            <a:r>
              <a:rPr lang="fr-CH" dirty="0" err="1"/>
              <a:t>is</a:t>
            </a:r>
            <a:r>
              <a:rPr lang="fr-CH" dirty="0"/>
              <a:t>, </a:t>
            </a:r>
            <a:r>
              <a:rPr lang="fr-CH" dirty="0" err="1"/>
              <a:t>assuming</a:t>
            </a:r>
            <a:r>
              <a:rPr lang="fr-CH" dirty="0"/>
              <a:t> </a:t>
            </a:r>
            <a:r>
              <a:rPr lang="fr-CH" dirty="0" err="1"/>
              <a:t>that</a:t>
            </a:r>
            <a:r>
              <a:rPr lang="fr-CH" dirty="0"/>
              <a:t> </a:t>
            </a:r>
            <a:r>
              <a:rPr lang="fr-CH" dirty="0" err="1"/>
              <a:t>each</a:t>
            </a:r>
            <a:r>
              <a:rPr lang="fr-CH" dirty="0"/>
              <a:t> session size distribution</a:t>
            </a:r>
            <a:r>
              <a:rPr lang="fr-CH" baseline="0" dirty="0"/>
              <a:t> </a:t>
            </a:r>
            <a:r>
              <a:rPr lang="fr-CH" baseline="0" dirty="0" err="1"/>
              <a:t>is</a:t>
            </a:r>
            <a:r>
              <a:rPr lang="fr-CH" dirty="0"/>
              <a:t> </a:t>
            </a:r>
            <a:r>
              <a:rPr lang="fr-CH" dirty="0" err="1"/>
              <a:t>described</a:t>
            </a:r>
            <a:r>
              <a:rPr lang="fr-CH" dirty="0"/>
              <a:t> by a single Binomial. </a:t>
            </a:r>
          </a:p>
          <a:p>
            <a:r>
              <a:rPr lang="fr-CH" dirty="0"/>
              <a:t>The data</a:t>
            </a:r>
            <a:r>
              <a:rPr lang="fr-CH" baseline="0" dirty="0"/>
              <a:t> points are </a:t>
            </a:r>
            <a:r>
              <a:rPr lang="fr-CH" baseline="0" dirty="0" err="1"/>
              <a:t>ex</a:t>
            </a:r>
            <a:r>
              <a:rPr lang="fr-CH" dirty="0" err="1"/>
              <a:t>pected</a:t>
            </a:r>
            <a:r>
              <a:rPr lang="fr-CH" dirty="0"/>
              <a:t> to </a:t>
            </a:r>
            <a:r>
              <a:rPr lang="fr-CH" dirty="0" err="1"/>
              <a:t>deviate</a:t>
            </a:r>
            <a:r>
              <a:rPr lang="fr-CH" dirty="0"/>
              <a:t> </a:t>
            </a:r>
            <a:r>
              <a:rPr lang="fr-CH" dirty="0" err="1"/>
              <a:t>slightly</a:t>
            </a:r>
            <a:r>
              <a:rPr lang="fr-CH" dirty="0"/>
              <a:t> </a:t>
            </a:r>
            <a:r>
              <a:rPr lang="fr-CH" dirty="0" err="1"/>
              <a:t>from</a:t>
            </a:r>
            <a:r>
              <a:rPr lang="fr-CH" dirty="0"/>
              <a:t> the </a:t>
            </a:r>
            <a:r>
              <a:rPr lang="fr-CH" dirty="0" err="1"/>
              <a:t>curve</a:t>
            </a:r>
            <a:r>
              <a:rPr lang="fr-CH" dirty="0"/>
              <a:t> due to </a:t>
            </a:r>
            <a:r>
              <a:rPr lang="fr-CH" dirty="0" err="1"/>
              <a:t>statistical</a:t>
            </a:r>
            <a:r>
              <a:rPr lang="fr-CH" dirty="0"/>
              <a:t> fluctuation,</a:t>
            </a:r>
            <a:r>
              <a:rPr lang="fr-CH" baseline="0" dirty="0"/>
              <a:t> but </a:t>
            </a:r>
            <a:r>
              <a:rPr lang="fr-CH" baseline="0" dirty="0" err="1"/>
              <a:t>also</a:t>
            </a:r>
            <a:r>
              <a:rPr lang="fr-CH" baseline="0" dirty="0"/>
              <a:t> </a:t>
            </a:r>
            <a:r>
              <a:rPr lang="fr-CH" baseline="0" dirty="0" err="1"/>
              <a:t>because</a:t>
            </a:r>
            <a:r>
              <a:rPr lang="fr-CH" baseline="0" dirty="0"/>
              <a:t> a single Binomial </a:t>
            </a:r>
            <a:r>
              <a:rPr lang="fr-CH" baseline="0" dirty="0" err="1"/>
              <a:t>does</a:t>
            </a:r>
            <a:r>
              <a:rPr lang="fr-CH" baseline="0" dirty="0"/>
              <a:t> not </a:t>
            </a:r>
            <a:r>
              <a:rPr lang="fr-CH" baseline="0" dirty="0" err="1"/>
              <a:t>accurately</a:t>
            </a:r>
            <a:r>
              <a:rPr lang="fr-CH" baseline="0" dirty="0"/>
              <a:t> </a:t>
            </a:r>
            <a:r>
              <a:rPr lang="fr-CH" baseline="0" dirty="0" err="1"/>
              <a:t>reflect</a:t>
            </a:r>
            <a:r>
              <a:rPr lang="fr-CH" baseline="0" dirty="0"/>
              <a:t> the session distributions of </a:t>
            </a:r>
            <a:r>
              <a:rPr lang="fr-CH" baseline="0" dirty="0" err="1"/>
              <a:t>some</a:t>
            </a:r>
            <a:r>
              <a:rPr lang="fr-CH" baseline="0" dirty="0"/>
              <a:t> </a:t>
            </a:r>
            <a:r>
              <a:rPr lang="fr-CH" baseline="0" err="1"/>
              <a:t>immunization</a:t>
            </a:r>
            <a:r>
              <a:rPr lang="fr-CH" baseline="0"/>
              <a:t> locations</a:t>
            </a:r>
            <a:r>
              <a:rPr lang="fr-CH" baseline="0" dirty="0"/>
              <a:t>.</a:t>
            </a:r>
            <a:endParaRPr lang="fr-CH" dirty="0"/>
          </a:p>
          <a:p>
            <a:r>
              <a:rPr lang="fr-CH" dirty="0" err="1"/>
              <a:t>Despite</a:t>
            </a:r>
            <a:r>
              <a:rPr lang="fr-CH" baseline="0" dirty="0"/>
              <a:t> </a:t>
            </a:r>
            <a:r>
              <a:rPr lang="fr-CH" baseline="0" dirty="0" err="1"/>
              <a:t>this</a:t>
            </a:r>
            <a:r>
              <a:rPr lang="fr-CH" baseline="0" dirty="0"/>
              <a:t>, the s</a:t>
            </a:r>
            <a:r>
              <a:rPr lang="fr-CH" dirty="0"/>
              <a:t>ingle Binomial </a:t>
            </a:r>
            <a:r>
              <a:rPr lang="fr-CH" dirty="0" err="1"/>
              <a:t>estimate</a:t>
            </a:r>
            <a:r>
              <a:rPr lang="fr-CH" dirty="0"/>
              <a:t> </a:t>
            </a:r>
            <a:r>
              <a:rPr lang="fr-CH" dirty="0" err="1"/>
              <a:t>is</a:t>
            </a:r>
            <a:r>
              <a:rPr lang="fr-CH" dirty="0"/>
              <a:t> </a:t>
            </a:r>
            <a:r>
              <a:rPr lang="fr-CH" dirty="0" err="1"/>
              <a:t>within</a:t>
            </a:r>
            <a:r>
              <a:rPr lang="fr-CH" dirty="0"/>
              <a:t> 5% of the data</a:t>
            </a:r>
            <a:r>
              <a:rPr lang="fr-CH" baseline="0" dirty="0"/>
              <a:t> points</a:t>
            </a:r>
            <a:r>
              <a:rPr lang="fr-CH" dirty="0"/>
              <a:t> for 95% of </a:t>
            </a:r>
            <a:r>
              <a:rPr lang="fr-CH" err="1"/>
              <a:t>immunization</a:t>
            </a:r>
            <a:r>
              <a:rPr lang="fr-CH" baseline="0"/>
              <a:t> locations</a:t>
            </a:r>
            <a:r>
              <a:rPr lang="fr-CH" baseline="0" dirty="0"/>
              <a:t>, and </a:t>
            </a:r>
            <a:r>
              <a:rPr lang="fr-CH" baseline="0" dirty="0" err="1"/>
              <a:t>is</a:t>
            </a:r>
            <a:r>
              <a:rPr lang="fr-CH" baseline="0" dirty="0"/>
              <a:t> </a:t>
            </a:r>
            <a:r>
              <a:rPr lang="fr-CH" baseline="0" dirty="0" err="1"/>
              <a:t>always</a:t>
            </a:r>
            <a:r>
              <a:rPr lang="fr-CH" baseline="0" dirty="0"/>
              <a:t> </a:t>
            </a:r>
            <a:r>
              <a:rPr lang="fr-CH" baseline="0" dirty="0" err="1"/>
              <a:t>within</a:t>
            </a:r>
            <a:r>
              <a:rPr lang="fr-CH" baseline="0" dirty="0"/>
              <a:t> 10%.</a:t>
            </a:r>
          </a:p>
          <a:p>
            <a:r>
              <a:rPr lang="fr-CH" baseline="0" dirty="0"/>
              <a:t>Note </a:t>
            </a:r>
            <a:r>
              <a:rPr lang="fr-CH" baseline="0" dirty="0" err="1"/>
              <a:t>that</a:t>
            </a:r>
            <a:r>
              <a:rPr lang="fr-CH" baseline="0" dirty="0"/>
              <a:t> the </a:t>
            </a:r>
            <a:r>
              <a:rPr lang="fr-CH" baseline="0" dirty="0" err="1"/>
              <a:t>largest</a:t>
            </a:r>
            <a:r>
              <a:rPr lang="fr-CH" baseline="0" dirty="0"/>
              <a:t> </a:t>
            </a:r>
            <a:r>
              <a:rPr lang="fr-CH" baseline="0" dirty="0" err="1"/>
              <a:t>deviations</a:t>
            </a:r>
            <a:r>
              <a:rPr lang="fr-CH" baseline="0" dirty="0"/>
              <a:t> </a:t>
            </a:r>
            <a:r>
              <a:rPr lang="fr-CH" baseline="0" dirty="0" err="1"/>
              <a:t>ocurr</a:t>
            </a:r>
            <a:r>
              <a:rPr lang="fr-CH" baseline="0" dirty="0"/>
              <a:t> </a:t>
            </a:r>
            <a:r>
              <a:rPr lang="fr-CH" baseline="0" dirty="0" err="1"/>
              <a:t>just</a:t>
            </a:r>
            <a:r>
              <a:rPr lang="fr-CH" baseline="0" dirty="0"/>
              <a:t> </a:t>
            </a:r>
            <a:r>
              <a:rPr lang="fr-CH" baseline="0" dirty="0" err="1"/>
              <a:t>below</a:t>
            </a:r>
            <a:r>
              <a:rPr lang="fr-CH" baseline="0" dirty="0"/>
              <a:t> and </a:t>
            </a:r>
            <a:r>
              <a:rPr lang="fr-CH" baseline="0" dirty="0" err="1"/>
              <a:t>above</a:t>
            </a:r>
            <a:r>
              <a:rPr lang="fr-CH" baseline="0" dirty="0"/>
              <a:t> the </a:t>
            </a:r>
            <a:r>
              <a:rPr lang="fr-CH" baseline="0" dirty="0" err="1"/>
              <a:t>vial</a:t>
            </a:r>
            <a:r>
              <a:rPr lang="fr-CH" baseline="0" dirty="0"/>
              <a:t> size of 10. Inspection of </a:t>
            </a:r>
            <a:r>
              <a:rPr lang="fr-CH" baseline="0" dirty="0" err="1"/>
              <a:t>each</a:t>
            </a:r>
            <a:r>
              <a:rPr lang="fr-CH" baseline="0" dirty="0"/>
              <a:t> </a:t>
            </a:r>
            <a:r>
              <a:rPr lang="fr-CH" baseline="0" dirty="0" err="1"/>
              <a:t>individual</a:t>
            </a:r>
            <a:r>
              <a:rPr lang="fr-CH" baseline="0" dirty="0"/>
              <a:t> data point shows </a:t>
            </a:r>
            <a:r>
              <a:rPr lang="fr-CH" baseline="0" dirty="0" err="1"/>
              <a:t>that</a:t>
            </a:r>
            <a:r>
              <a:rPr lang="fr-CH" baseline="0" dirty="0"/>
              <a:t> </a:t>
            </a:r>
            <a:r>
              <a:rPr lang="fr-CH" baseline="0" dirty="0" err="1"/>
              <a:t>these</a:t>
            </a:r>
            <a:r>
              <a:rPr lang="fr-CH" baseline="0" dirty="0"/>
              <a:t> </a:t>
            </a:r>
            <a:r>
              <a:rPr lang="fr-CH" baseline="0" dirty="0" err="1"/>
              <a:t>deviations</a:t>
            </a:r>
            <a:r>
              <a:rPr lang="fr-CH" baseline="0" dirty="0"/>
              <a:t> are due to violation of A2.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C0F2D-4E7A-4A7C-8253-D0111F66CAE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793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Good </a:t>
            </a:r>
            <a:r>
              <a:rPr lang="fr-CH" dirty="0" err="1"/>
              <a:t>afternoon</a:t>
            </a:r>
            <a:r>
              <a:rPr lang="fr-CH" baseline="0" dirty="0"/>
              <a:t> </a:t>
            </a:r>
            <a:r>
              <a:rPr lang="fr-CH" baseline="0" dirty="0" err="1"/>
              <a:t>everyone</a:t>
            </a:r>
            <a:r>
              <a:rPr lang="fr-CH" baseline="0" dirty="0"/>
              <a:t>.</a:t>
            </a:r>
          </a:p>
          <a:p>
            <a:r>
              <a:rPr lang="fr-CH" baseline="0" dirty="0"/>
              <a:t>I </a:t>
            </a:r>
            <a:r>
              <a:rPr lang="fr-CH" baseline="0" dirty="0" err="1"/>
              <a:t>hope</a:t>
            </a:r>
            <a:r>
              <a:rPr lang="fr-CH" baseline="0" dirty="0"/>
              <a:t> to </a:t>
            </a:r>
            <a:r>
              <a:rPr lang="fr-CH" baseline="0" dirty="0" err="1"/>
              <a:t>answer</a:t>
            </a:r>
            <a:r>
              <a:rPr lang="fr-CH" baseline="0" dirty="0"/>
              <a:t> </a:t>
            </a:r>
            <a:r>
              <a:rPr lang="fr-CH" baseline="0" dirty="0" err="1"/>
              <a:t>some</a:t>
            </a:r>
            <a:r>
              <a:rPr lang="fr-CH" baseline="0" dirty="0"/>
              <a:t> of the questions </a:t>
            </a:r>
            <a:r>
              <a:rPr lang="fr-CH" baseline="0" dirty="0" err="1"/>
              <a:t>from</a:t>
            </a:r>
            <a:r>
              <a:rPr lang="fr-CH" baseline="0" dirty="0"/>
              <a:t> </a:t>
            </a:r>
            <a:r>
              <a:rPr lang="fr-CH" baseline="0" dirty="0" err="1"/>
              <a:t>yesterday’s</a:t>
            </a:r>
            <a:r>
              <a:rPr lang="fr-CH" baseline="0" dirty="0"/>
              <a:t> optimal </a:t>
            </a:r>
            <a:r>
              <a:rPr lang="fr-CH" baseline="0" dirty="0" err="1"/>
              <a:t>vialsize</a:t>
            </a:r>
            <a:r>
              <a:rPr lang="fr-CH" baseline="0" dirty="0"/>
              <a:t> session, </a:t>
            </a:r>
            <a:r>
              <a:rPr lang="fr-CH" baseline="0" dirty="0" err="1"/>
              <a:t>those</a:t>
            </a:r>
            <a:r>
              <a:rPr lang="fr-CH" baseline="0" dirty="0"/>
              <a:t> </a:t>
            </a:r>
            <a:r>
              <a:rPr lang="fr-CH" baseline="0" dirty="0" err="1"/>
              <a:t>related</a:t>
            </a:r>
            <a:r>
              <a:rPr lang="fr-CH" baseline="0" dirty="0"/>
              <a:t> to </a:t>
            </a:r>
            <a:r>
              <a:rPr lang="fr-CH" baseline="0" dirty="0" err="1"/>
              <a:t>opened</a:t>
            </a:r>
            <a:r>
              <a:rPr lang="fr-CH" baseline="0" dirty="0"/>
              <a:t> </a:t>
            </a:r>
            <a:r>
              <a:rPr lang="fr-CH" baseline="0" dirty="0" err="1"/>
              <a:t>vial</a:t>
            </a:r>
            <a:r>
              <a:rPr lang="fr-CH" baseline="0" dirty="0"/>
              <a:t> </a:t>
            </a:r>
            <a:r>
              <a:rPr lang="fr-CH" baseline="0" dirty="0" err="1"/>
              <a:t>wastage</a:t>
            </a:r>
            <a:r>
              <a:rPr lang="fr-CH" baseline="0" dirty="0"/>
              <a:t>, </a:t>
            </a:r>
            <a:r>
              <a:rPr lang="fr-CH" baseline="0" dirty="0" err="1"/>
              <a:t>using</a:t>
            </a:r>
            <a:r>
              <a:rPr lang="fr-CH" baseline="0" dirty="0"/>
              <a:t> </a:t>
            </a:r>
            <a:r>
              <a:rPr lang="fr-CH" baseline="0" dirty="0" err="1"/>
              <a:t>nothing</a:t>
            </a:r>
            <a:r>
              <a:rPr lang="fr-CH" baseline="0" dirty="0"/>
              <a:t> </a:t>
            </a:r>
            <a:r>
              <a:rPr lang="fr-CH" baseline="0" dirty="0" err="1"/>
              <a:t>other</a:t>
            </a:r>
            <a:r>
              <a:rPr lang="fr-CH" baseline="0" dirty="0"/>
              <a:t> </a:t>
            </a:r>
            <a:r>
              <a:rPr lang="fr-CH" baseline="0" dirty="0" err="1"/>
              <a:t>than</a:t>
            </a:r>
            <a:r>
              <a:rPr lang="fr-CH" baseline="0" dirty="0"/>
              <a:t> </a:t>
            </a:r>
            <a:r>
              <a:rPr lang="fr-CH" baseline="0" dirty="0" err="1"/>
              <a:t>mathematical</a:t>
            </a:r>
            <a:r>
              <a:rPr lang="fr-CH" baseline="0" dirty="0"/>
              <a:t> </a:t>
            </a:r>
            <a:r>
              <a:rPr lang="fr-CH" baseline="0" dirty="0" err="1"/>
              <a:t>logic</a:t>
            </a:r>
            <a:r>
              <a:rPr lang="fr-CH" baseline="0" dirty="0"/>
              <a:t>.</a:t>
            </a:r>
          </a:p>
          <a:p>
            <a:r>
              <a:rPr lang="fr-CH" baseline="0" dirty="0" err="1"/>
              <a:t>Specifically</a:t>
            </a:r>
            <a:r>
              <a:rPr lang="fr-CH" baseline="0" dirty="0"/>
              <a:t>, I </a:t>
            </a:r>
            <a:r>
              <a:rPr lang="fr-CH" baseline="0" dirty="0" err="1"/>
              <a:t>hope</a:t>
            </a:r>
            <a:r>
              <a:rPr lang="fr-CH" baseline="0" dirty="0"/>
              <a:t> to </a:t>
            </a:r>
            <a:r>
              <a:rPr lang="fr-CH" baseline="0" dirty="0" err="1"/>
              <a:t>convince</a:t>
            </a:r>
            <a:r>
              <a:rPr lang="fr-CH" baseline="0" dirty="0"/>
              <a:t> </a:t>
            </a:r>
            <a:r>
              <a:rPr lang="fr-CH" baseline="0" dirty="0" err="1"/>
              <a:t>you</a:t>
            </a:r>
            <a:r>
              <a:rPr lang="fr-CH" baseline="0" dirty="0"/>
              <a:t> </a:t>
            </a:r>
            <a:r>
              <a:rPr lang="fr-CH" baseline="0" dirty="0" err="1"/>
              <a:t>that</a:t>
            </a:r>
            <a:r>
              <a:rPr lang="fr-CH" baseline="0" dirty="0"/>
              <a:t> </a:t>
            </a:r>
            <a:r>
              <a:rPr lang="fr-CH" baseline="0" dirty="0" err="1"/>
              <a:t>given</a:t>
            </a:r>
            <a:r>
              <a:rPr lang="fr-CH" baseline="0" dirty="0"/>
              <a:t> </a:t>
            </a:r>
            <a:r>
              <a:rPr lang="fr-CH" baseline="0" dirty="0" err="1"/>
              <a:t>only</a:t>
            </a:r>
            <a:r>
              <a:rPr lang="fr-CH" baseline="0" dirty="0"/>
              <a:t> the # </a:t>
            </a:r>
            <a:r>
              <a:rPr lang="fr-CH" baseline="0" dirty="0" err="1"/>
              <a:t>births</a:t>
            </a:r>
            <a:r>
              <a:rPr lang="fr-CH" baseline="0" dirty="0"/>
              <a:t> and the # sessions per </a:t>
            </a:r>
            <a:r>
              <a:rPr lang="fr-CH" baseline="0" dirty="0" err="1"/>
              <a:t>week</a:t>
            </a:r>
            <a:r>
              <a:rPr lang="fr-CH" baseline="0" dirty="0"/>
              <a:t>, </a:t>
            </a:r>
            <a:r>
              <a:rPr lang="fr-CH" baseline="0" dirty="0" err="1"/>
              <a:t>we</a:t>
            </a:r>
            <a:r>
              <a:rPr lang="fr-CH" baseline="0" dirty="0"/>
              <a:t> know the </a:t>
            </a:r>
            <a:r>
              <a:rPr lang="fr-CH" baseline="0" dirty="0" err="1"/>
              <a:t>opened</a:t>
            </a:r>
            <a:r>
              <a:rPr lang="fr-CH" baseline="0" dirty="0"/>
              <a:t> </a:t>
            </a:r>
            <a:r>
              <a:rPr lang="fr-CH" baseline="0" dirty="0" err="1"/>
              <a:t>vial</a:t>
            </a:r>
            <a:r>
              <a:rPr lang="fr-CH" baseline="0" dirty="0"/>
              <a:t> </a:t>
            </a:r>
            <a:r>
              <a:rPr lang="fr-CH" baseline="0" dirty="0" err="1"/>
              <a:t>wastage</a:t>
            </a:r>
            <a:r>
              <a:rPr lang="fr-CH" baseline="0" dirty="0"/>
              <a:t> rate for </a:t>
            </a:r>
            <a:r>
              <a:rPr lang="fr-CH" baseline="0" dirty="0" err="1"/>
              <a:t>each</a:t>
            </a:r>
            <a:r>
              <a:rPr lang="fr-CH" baseline="0" dirty="0"/>
              <a:t> </a:t>
            </a:r>
            <a:r>
              <a:rPr lang="fr-CH" baseline="0" dirty="0" err="1"/>
              <a:t>vial</a:t>
            </a:r>
            <a:r>
              <a:rPr lang="fr-CH" baseline="0" dirty="0"/>
              <a:t> size and </a:t>
            </a:r>
            <a:r>
              <a:rPr lang="fr-CH" baseline="0" dirty="0" err="1"/>
              <a:t>policy</a:t>
            </a:r>
            <a:r>
              <a:rPr lang="fr-CH" baseline="0" dirty="0"/>
              <a:t>. </a:t>
            </a:r>
          </a:p>
          <a:p>
            <a:r>
              <a:rPr lang="fr-CH" baseline="0" dirty="0"/>
              <a:t>No </a:t>
            </a:r>
            <a:r>
              <a:rPr lang="fr-CH" baseline="0" dirty="0" err="1"/>
              <a:t>programmatic</a:t>
            </a:r>
            <a:r>
              <a:rPr lang="fr-CH" baseline="0" dirty="0"/>
              <a:t> implications, no </a:t>
            </a:r>
            <a:r>
              <a:rPr lang="fr-CH" baseline="0" dirty="0" err="1"/>
              <a:t>closed</a:t>
            </a:r>
            <a:r>
              <a:rPr lang="fr-CH" baseline="0" dirty="0"/>
              <a:t> </a:t>
            </a:r>
            <a:r>
              <a:rPr lang="fr-CH" baseline="0" dirty="0" err="1"/>
              <a:t>vial</a:t>
            </a:r>
            <a:r>
              <a:rPr lang="fr-CH" baseline="0" dirty="0"/>
              <a:t> </a:t>
            </a:r>
            <a:r>
              <a:rPr lang="fr-CH" baseline="0" dirty="0" err="1"/>
              <a:t>wastage</a:t>
            </a:r>
            <a:r>
              <a:rPr lang="fr-CH" baseline="0" dirty="0"/>
              <a:t>,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AC0F2D-4E7A-4A7C-8253-D0111F66CAE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557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002D9-B888-4A5D-845F-5A3DA81DE1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EF97DE-D39B-47D2-A050-541F2B9017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4F08EC-A184-4E0B-A4A0-AC4615C28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2B8F-E80C-4B6E-9776-4EE3183AEC52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A7D83-1E53-4372-9277-517365902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2B45F2-7526-4B02-9F85-875275E2A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EE3E-F113-4773-AE94-33C124651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93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39FB6-0033-4347-94F8-0DA406A8B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623756-D1C4-4EA9-96E0-E041188446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727E1F-9FA1-4CDA-A2A7-E23E7A080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2B8F-E80C-4B6E-9776-4EE3183AEC52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C81F5-AC24-481D-B75B-99F0BE7D9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BEAF7-DFD8-4447-9438-FB04A3210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EE3E-F113-4773-AE94-33C124651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654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1D46BC-D6D9-4DCC-AD94-BDD59DEED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3CF0B8-1EEE-45BB-99AD-41F1BF47B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1D0FE0-12E8-4883-84FB-C3F68FB7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2B8F-E80C-4B6E-9776-4EE3183AEC52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0C7D1-8D8F-4403-B80C-36DA0AFC56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B48C5-7272-4862-913E-2A805463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EE3E-F113-4773-AE94-33C124651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587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32D44EA-8E78-4D8D-AD75-FB98704A1E47}" type="datetime1">
              <a:rPr lang="en-US" smtClean="0"/>
              <a:t>10/19/2017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CH"/>
              <a:t>IPAC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067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1C508-0CCC-43E4-9E14-75E22D141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A6A11-8C9F-423C-B36F-E98FB42B2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87A7C-5F1A-4067-9BCA-DFEDCD3E8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2B8F-E80C-4B6E-9776-4EE3183AEC52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C4442D-4E9F-498D-851B-658615BF3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35C770-6959-41E3-B09F-467081EA3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EE3E-F113-4773-AE94-33C124651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330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56F3A-CC0D-482B-9BA9-B0A389C48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4C4E0E-927D-4108-9B0B-541D28DF82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61B781-A386-4220-B540-9B4A54F11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2B8F-E80C-4B6E-9776-4EE3183AEC52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0C1DE7-3E08-41DA-81EF-4AB86BE35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C89CC1-DC3F-4126-B24E-F2B2AE6ED9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EE3E-F113-4773-AE94-33C124651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18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DF24C-42CD-457A-9727-1CD5B4C23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2C8FA9-63A6-47FC-8245-45EF163443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5476F3-724A-40A6-AA1E-5636F723C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AB62F-B706-4833-B840-6F201101A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2B8F-E80C-4B6E-9776-4EE3183AEC52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F04AE-E360-4EDE-8BAF-35BA40037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90112D-82FE-4A01-93C3-C9613D096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EE3E-F113-4773-AE94-33C124651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8605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3BAE3-B3BC-45C4-A0CF-4978D3490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CDA56-6D1D-4EEA-83DB-CBAF2E8B70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5289EEF-3F12-4F02-817E-B52107544B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63AC4B-0348-46D9-8743-BC64516C90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02F70F-E447-4D8D-ACBE-1B63469941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A7E5655-CD6F-4738-B094-BA21435FC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2B8F-E80C-4B6E-9776-4EE3183AEC52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1999EA-0E08-46C9-B4F2-5CDFAABDA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A56AE2-DD3D-4C5E-9E0C-AE71D3DBC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EE3E-F113-4773-AE94-33C124651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0639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64B86-FF3B-47A5-894E-06CFD2F83A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AF43E8-B532-4F80-800D-E57C3D055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2B8F-E80C-4B6E-9776-4EE3183AEC52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D5B27B-607D-4380-9D76-44ECFD5BA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05C6C2-FF8C-4C72-A1C5-2CE93EF77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EE3E-F113-4773-AE94-33C124651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3404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D7598-8EFC-47F5-9590-2F0C4F548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2B8F-E80C-4B6E-9776-4EE3183AEC52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4E1167-B9F5-4AAB-A791-AA858A32D4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FD2D30-4B9D-47AC-BF80-806146668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EE3E-F113-4773-AE94-33C124651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27347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1789A-6A9E-4C9B-8522-83EBC5C80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7A1DE4-916A-4577-B857-347CE6B1FA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B7E230-6A4A-46C3-9C69-63F2EFDB7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1AF0A9A-D2B7-48BE-9964-A9E9C4CC6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2B8F-E80C-4B6E-9776-4EE3183AEC52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803745-8DBD-472A-B3D3-83506E1B0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6D7EC5-5BC2-4A54-8F04-6BB34287A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EE3E-F113-4773-AE94-33C124651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502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D7C66-BF6F-465F-BC73-C53218E73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D45141-D0BC-44A0-B1BC-3CE6EC75B9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0AB285-85AB-4E72-9021-7E989AC43E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1DF407-9D5E-455F-B0B3-56AFE4568B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72B8F-E80C-4B6E-9776-4EE3183AEC52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D4C5AA-6910-4601-93D9-6483A215E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1D77C0-17C8-4C65-B5FF-34CEE99DD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DEE3E-F113-4773-AE94-33C124651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797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41F972-EFF6-48A3-A5BB-4703E946F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AC4453-AF53-4808-91DE-4DEB88EA76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FAC431-7479-4653-B76D-B6E78F478F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672B8F-E80C-4B6E-9776-4EE3183AEC52}" type="datetimeFigureOut">
              <a:rPr lang="en-GB" smtClean="0"/>
              <a:t>19/10/2017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B8066-FC7F-4530-B469-86C3136F79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2C4F46-037D-4340-9732-BB4B8A44F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DEE3E-F113-4773-AE94-33C12465191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3.xlsx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emf"/><Relationship Id="rId2" Type="http://schemas.openxmlformats.org/officeDocument/2006/relationships/tags" Target="../tags/tag5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2.xlsx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image" Target="NUL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1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national%20wastage%20rate%20estimator.xls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9.emf"/><Relationship Id="rId11" Type="http://schemas.openxmlformats.org/officeDocument/2006/relationships/image" Target="NULL"/><Relationship Id="rId5" Type="http://schemas.openxmlformats.org/officeDocument/2006/relationships/package" Target="../embeddings/Microsoft_Excel_Worksheet7.xlsx"/><Relationship Id="rId10" Type="http://schemas.openxmlformats.org/officeDocument/2006/relationships/image" Target="NULL"/><Relationship Id="rId4" Type="http://schemas.openxmlformats.org/officeDocument/2006/relationships/image" Target="../media/image1.png"/><Relationship Id="rId9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40.png"/><Relationship Id="rId4" Type="http://schemas.openxmlformats.org/officeDocument/2006/relationships/chart" Target="../charts/char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NUL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100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hyperlink" Target="wastage%20app.xlsx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738655" y="2825739"/>
            <a:ext cx="9843743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atin typeface="Arial" panose="020B0604020202020204" pitchFamily="34" charset="0"/>
                <a:cs typeface="Arial" panose="020B0604020202020204" pitchFamily="34" charset="0"/>
              </a:rPr>
              <a:t>Vaccine wastage, vial size and session frequency</a:t>
            </a:r>
          </a:p>
          <a:p>
            <a:pPr algn="ctr">
              <a:spcBef>
                <a:spcPts val="2400"/>
              </a:spcBef>
              <a:spcAft>
                <a:spcPts val="600"/>
              </a:spcAft>
            </a:pPr>
            <a:r>
              <a:rPr lang="fr-CH" sz="2000" dirty="0">
                <a:latin typeface="Arial" pitchFamily="34" charset="0"/>
                <a:cs typeface="Arial" pitchFamily="34" charset="0"/>
              </a:rPr>
              <a:t>Paul Colrain</a:t>
            </a:r>
          </a:p>
          <a:p>
            <a:pPr algn="ctr"/>
            <a:r>
              <a:rPr lang="fr-CH" sz="2000" dirty="0">
                <a:latin typeface="Arial" pitchFamily="34" charset="0"/>
                <a:cs typeface="Arial" pitchFamily="34" charset="0"/>
              </a:rPr>
              <a:t>Technet, 18th </a:t>
            </a:r>
            <a:r>
              <a:rPr lang="fr-CH" sz="2000" dirty="0" err="1">
                <a:latin typeface="Arial" pitchFamily="34" charset="0"/>
                <a:cs typeface="Arial" pitchFamily="34" charset="0"/>
              </a:rPr>
              <a:t>October</a:t>
            </a:r>
            <a:r>
              <a:rPr lang="fr-CH" sz="2000" dirty="0">
                <a:latin typeface="Arial" pitchFamily="34" charset="0"/>
                <a:cs typeface="Arial" pitchFamily="34" charset="0"/>
              </a:rPr>
              <a:t> 2017, Cascais, Portugal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-7358" y="341308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 descr="wh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60" y="2693082"/>
            <a:ext cx="74739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20719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5232397" y="6159852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637089" y="5828292"/>
            <a:ext cx="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0" y="1"/>
            <a:ext cx="1219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 err="1">
                <a:latin typeface="Arial" pitchFamily="34" charset="0"/>
                <a:cs typeface="Arial" pitchFamily="34" charset="0"/>
              </a:rPr>
              <a:t>Expected</a:t>
            </a:r>
            <a:r>
              <a:rPr lang="fr-CH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2800" b="1" dirty="0" err="1">
                <a:latin typeface="Arial" pitchFamily="34" charset="0"/>
                <a:cs typeface="Arial" pitchFamily="34" charset="0"/>
              </a:rPr>
              <a:t>wastage</a:t>
            </a:r>
            <a:r>
              <a:rPr lang="fr-CH" sz="2800" b="1" dirty="0">
                <a:latin typeface="Arial" pitchFamily="34" charset="0"/>
                <a:cs typeface="Arial" pitchFamily="34" charset="0"/>
              </a:rPr>
              <a:t> rate </a:t>
            </a:r>
            <a:r>
              <a:rPr lang="fr-CH" sz="2800" b="1" dirty="0" err="1">
                <a:latin typeface="Arial" pitchFamily="34" charset="0"/>
                <a:cs typeface="Arial" pitchFamily="34" charset="0"/>
              </a:rPr>
              <a:t>lookup</a:t>
            </a:r>
            <a:r>
              <a:rPr lang="fr-CH" sz="2800" b="1" dirty="0">
                <a:latin typeface="Arial" pitchFamily="34" charset="0"/>
                <a:cs typeface="Arial" pitchFamily="34" charset="0"/>
              </a:rPr>
              <a:t> tables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-12192" y="457200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9" descr="wh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>
            <a:off x="6431763" y="5817407"/>
            <a:ext cx="0" cy="8382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489758" y="957155"/>
          <a:ext cx="3591048" cy="543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4" name="Worksheet" r:id="rId6" imgW="3055797" imgH="4625206" progId="Excel.Sheet.12">
                  <p:embed/>
                </p:oleObj>
              </mc:Choice>
              <mc:Fallback>
                <p:oleObj name="Worksheet" r:id="rId6" imgW="3055797" imgH="4625206" progId="Excel.Sheet.12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89758" y="957155"/>
                        <a:ext cx="3591048" cy="543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4278829" y="963296"/>
          <a:ext cx="3591048" cy="543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15" name="Worksheet" r:id="rId8" imgW="3055797" imgH="4625206" progId="Excel.Sheet.12">
                  <p:embed/>
                </p:oleObj>
              </mc:Choice>
              <mc:Fallback>
                <p:oleObj name="Worksheet" r:id="rId8" imgW="3055797" imgH="4625206" progId="Excel.Sheet.12">
                  <p:embed/>
                  <p:pic>
                    <p:nvPicPr>
                      <p:cNvPr id="5" name="Object 4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278829" y="963296"/>
                        <a:ext cx="3591048" cy="543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27613560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11" name="Chart 10"/>
          <p:cNvGraphicFramePr>
            <a:graphicFrameLocks noChangeAspect="1"/>
          </p:cNvGraphicFramePr>
          <p:nvPr>
            <p:extLst/>
          </p:nvPr>
        </p:nvGraphicFramePr>
        <p:xfrm>
          <a:off x="226490" y="726000"/>
          <a:ext cx="7609466" cy="52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Chart 12"/>
          <p:cNvGraphicFramePr>
            <a:graphicFrameLocks noChangeAspect="1"/>
          </p:cNvGraphicFramePr>
          <p:nvPr>
            <p:extLst/>
          </p:nvPr>
        </p:nvGraphicFramePr>
        <p:xfrm>
          <a:off x="226800" y="727800"/>
          <a:ext cx="7609466" cy="52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Chart 13"/>
          <p:cNvGraphicFramePr>
            <a:graphicFrameLocks noChangeAspect="1"/>
          </p:cNvGraphicFramePr>
          <p:nvPr>
            <p:extLst/>
          </p:nvPr>
        </p:nvGraphicFramePr>
        <p:xfrm>
          <a:off x="226800" y="727800"/>
          <a:ext cx="7609466" cy="5292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15" name="Group 14"/>
          <p:cNvGrpSpPr/>
          <p:nvPr/>
        </p:nvGrpSpPr>
        <p:grpSpPr>
          <a:xfrm>
            <a:off x="4104967" y="1543200"/>
            <a:ext cx="2133600" cy="675620"/>
            <a:chOff x="4645744" y="1600200"/>
            <a:chExt cx="2133600" cy="675620"/>
          </a:xfrm>
        </p:grpSpPr>
        <p:sp>
          <p:nvSpPr>
            <p:cNvPr id="2" name="TextBox 1"/>
            <p:cNvSpPr txBox="1"/>
            <p:nvPr/>
          </p:nvSpPr>
          <p:spPr>
            <a:xfrm>
              <a:off x="4645744" y="1752600"/>
              <a:ext cx="2133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sz="2800" b="1" dirty="0">
                  <a:solidFill>
                    <a:srgbClr val="FF0000"/>
                  </a:solidFill>
                  <a:latin typeface="Freestyle Script" pitchFamily="66" charset="0"/>
                </a:rPr>
                <a:t>Single Binomial !</a:t>
              </a:r>
              <a:endParaRPr lang="en-US" sz="2800" b="1" dirty="0">
                <a:solidFill>
                  <a:srgbClr val="FF0000"/>
                </a:solidFill>
                <a:latin typeface="Freestyle Script" pitchFamily="66" charset="0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5560144" y="1600200"/>
              <a:ext cx="304800" cy="30480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Connector 15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0" y="0"/>
            <a:ext cx="1219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itchFamily="34" charset="0"/>
                <a:cs typeface="Arial" pitchFamily="34" charset="0"/>
              </a:rPr>
              <a:t>Model versus data</a:t>
            </a:r>
          </a:p>
        </p:txBody>
      </p:sp>
      <p:pic>
        <p:nvPicPr>
          <p:cNvPr id="18" name="Picture 9" descr="w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944463" y="1655806"/>
            <a:ext cx="414152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The </a:t>
            </a:r>
            <a:r>
              <a:rPr lang="en-GB" sz="2800" b="1" dirty="0">
                <a:solidFill>
                  <a:srgbClr val="FF0000"/>
                </a:solidFill>
                <a:latin typeface="Freestyle Script" panose="030804020302050B0404" pitchFamily="66" charset="0"/>
              </a:rPr>
              <a:t>Single Binomial </a:t>
            </a:r>
            <a:r>
              <a:rPr lang="en-GB" dirty="0"/>
              <a:t>estimate: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within 5% of the data points for 95% of </a:t>
            </a:r>
            <a:r>
              <a:rPr lang="en-GB"/>
              <a:t>the locations</a:t>
            </a:r>
            <a:r>
              <a:rPr lang="en-GB" dirty="0"/>
              <a:t>, and,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always within 10%.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180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Graphic spid="13" grpId="0">
        <p:bldAsOne/>
      </p:bldGraphic>
      <p:bldGraphic spid="14" grpId="0">
        <p:bldAsOne/>
      </p:bldGraphic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29" y="665343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/>
              <a:t>Inform choice of vial size and session frequency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/>
              <a:t>Accurately forecast needs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/>
              <a:t>Monitor wastage rates against expected values, not against zero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"/>
            <a:ext cx="1219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latin typeface="Arial" pitchFamily="34" charset="0"/>
                <a:cs typeface="Arial" pitchFamily="34" charset="0"/>
              </a:rPr>
              <a:t>Implications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192" y="457200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 descr="w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42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29" y="665343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b="1" dirty="0"/>
              <a:t>Inform choice of vial size and session frequency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Accurately forecast needs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Monitor wastage rates against expected values, not against zero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"/>
            <a:ext cx="1219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latin typeface="Arial" pitchFamily="34" charset="0"/>
                <a:cs typeface="Arial" pitchFamily="34" charset="0"/>
              </a:rPr>
              <a:t>Implications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192" y="457200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 descr="w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0FF734-C772-40E5-9180-AD0C91E9D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8636" y="941590"/>
            <a:ext cx="4614298" cy="288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5763819-C0B7-4A84-A268-A75828593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95" y="2381590"/>
            <a:ext cx="4684878" cy="3600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91F108-8B1B-45AE-83EC-7FED7A7E7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8762" y="3841475"/>
            <a:ext cx="4773498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9853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29" y="665343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Inform choice of vial size and session frequency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b="1" dirty="0"/>
              <a:t>Accurately forecast needs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Monitor wastage rates against expected values, not against zero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"/>
            <a:ext cx="1219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latin typeface="Arial" pitchFamily="34" charset="0"/>
                <a:cs typeface="Arial" pitchFamily="34" charset="0"/>
              </a:rPr>
              <a:t>Implications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192" y="457200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 descr="w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A6A01C-46D7-4BBE-96C7-868B7E6E1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5777" y="2512778"/>
            <a:ext cx="7202391" cy="4051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980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629" y="665343"/>
            <a:ext cx="121920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Inform choice of vial size and session frequency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Accurately forecast needs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en-GB" sz="2400" b="1" dirty="0"/>
              <a:t>Monitor wastage rates against expected values, not against zero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"/>
            <a:ext cx="1219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latin typeface="Arial" pitchFamily="34" charset="0"/>
                <a:cs typeface="Arial" pitchFamily="34" charset="0"/>
              </a:rPr>
              <a:t>Implications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192" y="457200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 descr="w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A7C8D8-114F-4D8B-8B21-097D7925D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2805" y="2512041"/>
            <a:ext cx="7149637" cy="39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6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0" y="271113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CH" sz="4000" b="1" dirty="0" err="1">
                <a:latin typeface="Arial" pitchFamily="34" charset="0"/>
                <a:cs typeface="Arial" pitchFamily="34" charset="0"/>
              </a:rPr>
              <a:t>Thank</a:t>
            </a:r>
            <a:r>
              <a:rPr lang="fr-CH" sz="4000" b="1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4000" b="1" dirty="0" err="1">
                <a:latin typeface="Arial" pitchFamily="34" charset="0"/>
                <a:cs typeface="Arial" pitchFamily="34" charset="0"/>
              </a:rPr>
              <a:t>you</a:t>
            </a:r>
            <a:endParaRPr lang="fr-CH" sz="40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-12192" y="3418820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 descr="wh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69" y="2698618"/>
            <a:ext cx="74739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061290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0" y="2711137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fr-CH" sz="4000" b="1" dirty="0">
                <a:latin typeface="Arial" pitchFamily="34" charset="0"/>
                <a:cs typeface="Arial" pitchFamily="34" charset="0"/>
              </a:rPr>
              <a:t>Back-up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17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-12192" y="3418820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9" descr="wh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69" y="2698618"/>
            <a:ext cx="74739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70972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524000" y="257380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National Wastage Rate Estimator</a:t>
            </a: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 dirty="0"/>
          </a:p>
        </p:txBody>
      </p:sp>
      <p:cxnSp>
        <p:nvCxnSpPr>
          <p:cNvPr id="3" name="Straight Connector 2"/>
          <p:cNvCxnSpPr/>
          <p:nvPr/>
        </p:nvCxnSpPr>
        <p:spPr>
          <a:xfrm>
            <a:off x="-12192" y="3418820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9" descr="wh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62" y="2571779"/>
            <a:ext cx="747397" cy="7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06183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783080" y="1182363"/>
                <a:ext cx="10408290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fr-CH" sz="360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1−</m:t>
                      </m:r>
                      <m:sSup>
                        <m:sSupPr>
                          <m:ctrlPr>
                            <a:rPr lang="fr-CH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fr-CH" sz="3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CH" sz="36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fr-CH" sz="3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CH" sz="36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3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fr-CH" sz="36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sup>
                      </m:sSup>
                      <m:r>
                        <a:rPr lang="fr-CH" sz="36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fr-CH" sz="3600" b="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fr-CH" sz="36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1−</m:t>
                      </m:r>
                      <m:sSub>
                        <m:sSubPr>
                          <m:ctrlPr>
                            <a:rPr lang="fr-CH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CH" sz="3600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GB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𝑈</m:t>
                          </m:r>
                          <m:r>
                            <a:rPr lang="en-US" sz="3600" b="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𝑂</m:t>
                          </m:r>
                        </m:sub>
                      </m:sSub>
                      <m:r>
                        <a:rPr lang="fr-CH" sz="36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)×(1−</m:t>
                      </m:r>
                      <m:sSub>
                        <m:sSubPr>
                          <m:ctrlPr>
                            <a:rPr lang="fr-CH" sz="3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CH" sz="36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𝑤</m:t>
                          </m:r>
                        </m:e>
                        <m:sub>
                          <m:r>
                            <a:rPr lang="en-GB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𝐴</m:t>
                          </m:r>
                          <m:r>
                            <a:rPr lang="en-US" sz="3600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𝑂</m:t>
                          </m:r>
                        </m:sub>
                      </m:sSub>
                      <m:r>
                        <a:rPr lang="fr-CH" sz="3600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080" y="1182363"/>
                <a:ext cx="10408290" cy="646331"/>
              </a:xfrm>
              <a:prstGeom prst="rect">
                <a:avLst/>
              </a:prstGeom>
              <a:blipFill rotWithShape="0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Rectangle 9"/>
          <p:cNvSpPr/>
          <p:nvPr/>
        </p:nvSpPr>
        <p:spPr>
          <a:xfrm>
            <a:off x="0" y="3355595"/>
            <a:ext cx="74124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</a:t>
            </a:r>
            <a:r>
              <a:rPr lang="fr-CH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CH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lang="fr-CH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Binomial </a:t>
            </a:r>
            <a:r>
              <a:rPr lang="fr-CH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logic</a:t>
            </a:r>
            <a:r>
              <a:rPr lang="fr-CH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country </a:t>
            </a:r>
            <a:r>
              <a:rPr lang="fr-CH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</a:t>
            </a:r>
            <a:r>
              <a:rPr lang="fr-CH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program data (</a:t>
            </a:r>
            <a:r>
              <a:rPr lang="fr-CH" sz="16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below</a:t>
            </a:r>
            <a:r>
              <a:rPr lang="fr-CH" sz="1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2632040"/>
            <a:ext cx="546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set by EVM to 1% per storage level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4088308"/>
            <a:ext cx="82296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600" dirty="0">
                <a:latin typeface="Arial" panose="020B0604020202020204" pitchFamily="34" charset="0"/>
                <a:cs typeface="Arial" panose="020B0604020202020204" pitchFamily="34" charset="0"/>
              </a:rPr>
              <a:t>set to 1% 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0" y="0"/>
            <a:ext cx="1219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itchFamily="34" charset="0"/>
                <a:cs typeface="Arial" pitchFamily="34" charset="0"/>
              </a:rPr>
              <a:t>national wastage rate estimator – proposed method</a:t>
            </a:r>
          </a:p>
        </p:txBody>
      </p:sp>
      <p:pic>
        <p:nvPicPr>
          <p:cNvPr id="23" name="Picture 9" descr="wh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/>
          <p:cNvGrpSpPr/>
          <p:nvPr/>
        </p:nvGrpSpPr>
        <p:grpSpPr>
          <a:xfrm flipH="1">
            <a:off x="-1" y="1860600"/>
            <a:ext cx="5175115" cy="1116686"/>
            <a:chOff x="5057599" y="2299396"/>
            <a:chExt cx="1318973" cy="764817"/>
          </a:xfrm>
        </p:grpSpPr>
        <p:cxnSp>
          <p:nvCxnSpPr>
            <p:cNvPr id="4" name="Straight Arrow Connector 3"/>
            <p:cNvCxnSpPr/>
            <p:nvPr/>
          </p:nvCxnSpPr>
          <p:spPr>
            <a:xfrm flipH="1">
              <a:off x="5058383" y="2299396"/>
              <a:ext cx="0" cy="76481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057599" y="3063428"/>
              <a:ext cx="13189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/>
          <p:cNvGrpSpPr/>
          <p:nvPr/>
        </p:nvGrpSpPr>
        <p:grpSpPr>
          <a:xfrm flipH="1">
            <a:off x="-4" y="1860600"/>
            <a:ext cx="7733491" cy="1840799"/>
            <a:chOff x="5057599" y="2299396"/>
            <a:chExt cx="1318973" cy="764817"/>
          </a:xfrm>
        </p:grpSpPr>
        <p:cxnSp>
          <p:nvCxnSpPr>
            <p:cNvPr id="25" name="Straight Arrow Connector 24"/>
            <p:cNvCxnSpPr/>
            <p:nvPr/>
          </p:nvCxnSpPr>
          <p:spPr>
            <a:xfrm flipH="1">
              <a:off x="5058383" y="2299396"/>
              <a:ext cx="0" cy="76481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5057599" y="3063428"/>
              <a:ext cx="13189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 flipH="1">
            <a:off x="-25440" y="1860601"/>
            <a:ext cx="10249210" cy="2572708"/>
            <a:chOff x="5057599" y="2299396"/>
            <a:chExt cx="1318973" cy="764817"/>
          </a:xfrm>
        </p:grpSpPr>
        <p:cxnSp>
          <p:nvCxnSpPr>
            <p:cNvPr id="28" name="Straight Arrow Connector 27"/>
            <p:cNvCxnSpPr/>
            <p:nvPr/>
          </p:nvCxnSpPr>
          <p:spPr>
            <a:xfrm flipH="1">
              <a:off x="5058383" y="2299396"/>
              <a:ext cx="0" cy="76481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5057599" y="3063428"/>
              <a:ext cx="1318973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0" y="648000"/>
            <a:ext cx="121913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000"/>
              </a:spcAft>
            </a:pPr>
            <a:r>
              <a:rPr lang="fr-CH" sz="2000" dirty="0">
                <a:latin typeface="Arial" pitchFamily="34" charset="0"/>
                <a:cs typeface="Arial" pitchFamily="34" charset="0"/>
              </a:rPr>
              <a:t>In the absence of </a:t>
            </a:r>
            <a:r>
              <a:rPr lang="fr-CH" sz="2000" dirty="0" err="1">
                <a:latin typeface="Arial" pitchFamily="34" charset="0"/>
                <a:cs typeface="Arial" pitchFamily="34" charset="0"/>
              </a:rPr>
              <a:t>reliable</a:t>
            </a:r>
            <a:r>
              <a:rPr lang="fr-CH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2000" dirty="0" err="1">
                <a:latin typeface="Arial" pitchFamily="34" charset="0"/>
                <a:cs typeface="Arial" pitchFamily="34" charset="0"/>
              </a:rPr>
              <a:t>empirical</a:t>
            </a:r>
            <a:r>
              <a:rPr lang="fr-CH" sz="2000" dirty="0">
                <a:latin typeface="Arial" pitchFamily="34" charset="0"/>
                <a:cs typeface="Arial" pitchFamily="34" charset="0"/>
              </a:rPr>
              <a:t> data, WHO proposes </a:t>
            </a:r>
            <a:r>
              <a:rPr lang="fr-CH" sz="2000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fr-CH" sz="2000" dirty="0">
                <a:latin typeface="Arial" pitchFamily="34" charset="0"/>
                <a:cs typeface="Arial" pitchFamily="34" charset="0"/>
              </a:rPr>
              <a:t> the national </a:t>
            </a:r>
            <a:r>
              <a:rPr lang="fr-CH" sz="2000" dirty="0" err="1">
                <a:latin typeface="Arial" pitchFamily="34" charset="0"/>
                <a:cs typeface="Arial" pitchFamily="34" charset="0"/>
              </a:rPr>
              <a:t>wastage</a:t>
            </a:r>
            <a:r>
              <a:rPr lang="fr-CH" sz="2000" dirty="0">
                <a:latin typeface="Arial" pitchFamily="34" charset="0"/>
                <a:cs typeface="Arial" pitchFamily="34" charset="0"/>
              </a:rPr>
              <a:t> rate </a:t>
            </a:r>
            <a:r>
              <a:rPr lang="fr-CH" sz="2000" dirty="0" err="1">
                <a:latin typeface="Arial" pitchFamily="34" charset="0"/>
                <a:cs typeface="Arial" pitchFamily="34" charset="0"/>
              </a:rPr>
              <a:t>be</a:t>
            </a:r>
            <a:r>
              <a:rPr lang="fr-CH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2000" dirty="0" err="1">
                <a:latin typeface="Arial" pitchFamily="34" charset="0"/>
                <a:cs typeface="Arial" pitchFamily="34" charset="0"/>
              </a:rPr>
              <a:t>estimated</a:t>
            </a:r>
            <a:r>
              <a:rPr lang="fr-CH" sz="2000" dirty="0">
                <a:latin typeface="Arial" pitchFamily="34" charset="0"/>
                <a:cs typeface="Arial" pitchFamily="34" charset="0"/>
              </a:rPr>
              <a:t> as:</a:t>
            </a:r>
            <a:endParaRPr lang="en-US" sz="2000" i="1" dirty="0">
              <a:latin typeface="Cambria Math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2192" y="5094382"/>
            <a:ext cx="122035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latin typeface="Arial" panose="020B0604020202020204" pitchFamily="34" charset="0"/>
                <a:cs typeface="Arial" panose="020B0604020202020204" pitchFamily="34" charset="0"/>
              </a:rPr>
              <a:t>national opened vial wastage rate estimator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expected # births and the expected # sessions are determined for each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immunization location,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fixed and outreach.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Binomial logic is used to determine the expected opened vial wastage rate for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each location.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The wastage rates of </a:t>
            </a:r>
            <a:r>
              <a:rPr lang="en-GB" sz="1600">
                <a:latin typeface="Arial" panose="020B0604020202020204" pitchFamily="34" charset="0"/>
                <a:cs typeface="Arial" panose="020B0604020202020204" pitchFamily="34" charset="0"/>
              </a:rPr>
              <a:t>all locations </a:t>
            </a: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are aggregated to give the national wastage rate estimate.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-25440" y="5595804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0252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1" grpId="0"/>
      <p:bldP spid="17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Box 5"/>
              <p:cNvSpPr txBox="1">
                <a:spLocks noChangeArrowheads="1"/>
              </p:cNvSpPr>
              <p:nvPr/>
            </p:nvSpPr>
            <p:spPr bwMode="auto">
              <a:xfrm>
                <a:off x="-1" y="576000"/>
                <a:ext cx="5486401" cy="510909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b="1" dirty="0">
                    <a:latin typeface="Arial" charset="0"/>
                    <a:cs typeface="Arial" charset="0"/>
                  </a:rPr>
                  <a:t>c</a:t>
                </a:r>
                <a:r>
                  <a:rPr lang="en-US" b="1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losed vial wastage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𝒘</m:t>
                        </m:r>
                      </m:e>
                      <m:sub>
                        <m:r>
                          <a:rPr lang="en-GB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)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GB" sz="1800" dirty="0">
                    <a:latin typeface="Arial" charset="0"/>
                    <a:cs typeface="Arial" charset="0"/>
                  </a:rPr>
                  <a:t>Due primarily to ineffective temperature control, temperature monitoring and stock management, during storage and transportation.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GB" sz="1800" dirty="0">
                    <a:latin typeface="Arial" charset="0"/>
                    <a:cs typeface="Arial" charset="0"/>
                  </a:rPr>
                  <a:t>All types of closed vial wastage are </a:t>
                </a:r>
                <a:r>
                  <a:rPr lang="en-GB" sz="1800" b="1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avoidable</a:t>
                </a:r>
                <a:r>
                  <a:rPr lang="en-GB" sz="1800" dirty="0">
                    <a:latin typeface="Arial" charset="0"/>
                    <a:cs typeface="Arial" charset="0"/>
                  </a:rPr>
                  <a:t>.</a:t>
                </a:r>
              </a:p>
              <a:p>
                <a:pPr marL="285750" indent="-285750">
                  <a:buFont typeface="Wingdings" panose="05000000000000000000" pitchFamily="2" charset="2"/>
                  <a:buChar char="q"/>
                </a:pPr>
                <a:r>
                  <a:rPr lang="en-GB" sz="1800" dirty="0">
                    <a:latin typeface="Arial" charset="0"/>
                    <a:cs typeface="Arial" charset="0"/>
                  </a:rPr>
                  <a:t>EVM standard:</a:t>
                </a:r>
              </a:p>
              <a:p>
                <a:r>
                  <a:rPr lang="en-GB" sz="1800" i="1" dirty="0">
                    <a:latin typeface="Arial" charset="0"/>
                    <a:cs typeface="Arial" charset="0"/>
                  </a:rPr>
                  <a:t>     </a:t>
                </a:r>
                <a:r>
                  <a:rPr lang="en-GB" sz="1800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the closed vial wastage rate is less than 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sz="1800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     1% at each level of the supply chain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𝑤</m:t>
                        </m:r>
                      </m:e>
                      <m:sub>
                        <m:r>
                          <a:rPr lang="en-GB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GB" sz="1800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 </a:t>
                </a:r>
                <a:r>
                  <a:rPr lang="en-GB" sz="1800" dirty="0">
                    <a:solidFill>
                      <a:schemeClr val="tx1"/>
                    </a:solidFill>
                    <a:latin typeface="Arial" charset="0"/>
                    <a:cs typeface="Arial" charset="0"/>
                    <a:sym typeface="Symbol" panose="05050102010706020507" pitchFamily="18" charset="2"/>
                  </a:rPr>
                  <a:t>=</a:t>
                </a:r>
                <a:r>
                  <a:rPr lang="en-GB" sz="1800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 1%).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GB" sz="1800" dirty="0">
                    <a:latin typeface="Arial" charset="0"/>
                    <a:cs typeface="Arial" charset="0"/>
                  </a:rPr>
                  <a:t>Sources:</a:t>
                </a:r>
                <a:endParaRPr lang="en-US" sz="1800" dirty="0">
                  <a:latin typeface="Arial" charset="0"/>
                  <a:cs typeface="Arial" charset="0"/>
                </a:endParaRPr>
              </a:p>
              <a:p>
                <a:pPr marL="741600" lvl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charset="0"/>
                    <a:cs typeface="Arial" charset="0"/>
                  </a:rPr>
                  <a:t>Expiry</a:t>
                </a:r>
              </a:p>
              <a:p>
                <a:pPr marL="741600" lvl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charset="0"/>
                    <a:cs typeface="Arial" charset="0"/>
                  </a:rPr>
                  <a:t>Heat exposure (</a:t>
                </a:r>
                <a:r>
                  <a:rPr lang="en-US" sz="1800" dirty="0" err="1">
                    <a:latin typeface="Arial" charset="0"/>
                    <a:cs typeface="Arial" charset="0"/>
                  </a:rPr>
                  <a:t>eg</a:t>
                </a:r>
                <a:r>
                  <a:rPr lang="en-US" sz="1800" dirty="0">
                    <a:latin typeface="Arial" charset="0"/>
                    <a:cs typeface="Arial" charset="0"/>
                  </a:rPr>
                  <a:t>. VVM)</a:t>
                </a:r>
              </a:p>
              <a:p>
                <a:pPr marL="741600" lvl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charset="0"/>
                    <a:cs typeface="Arial" charset="0"/>
                  </a:rPr>
                  <a:t>Freezing</a:t>
                </a:r>
              </a:p>
              <a:p>
                <a:pPr marL="741600" lvl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charset="0"/>
                    <a:cs typeface="Arial" charset="0"/>
                  </a:rPr>
                  <a:t>Breakage</a:t>
                </a:r>
              </a:p>
              <a:p>
                <a:pPr marL="741600" lvl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charset="0"/>
                    <a:cs typeface="Arial" charset="0"/>
                  </a:rPr>
                  <a:t>Missing inventory</a:t>
                </a:r>
              </a:p>
              <a:p>
                <a:pPr marL="741600" lvl="1"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Arial" charset="0"/>
                    <a:cs typeface="Arial" charset="0"/>
                  </a:rPr>
                  <a:t>Discard after outreach</a:t>
                </a:r>
              </a:p>
            </p:txBody>
          </p:sp>
        </mc:Choice>
        <mc:Fallback xmlns="">
          <p:sp>
            <p:nvSpPr>
              <p:cNvPr id="7" name="Text 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1" y="576000"/>
                <a:ext cx="5486401" cy="5109091"/>
              </a:xfrm>
              <a:prstGeom prst="rect">
                <a:avLst/>
              </a:prstGeom>
              <a:blipFill>
                <a:blip r:embed="rId4"/>
                <a:stretch>
                  <a:fillRect l="-1667" t="-834" b="-83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6"/>
              <p:cNvSpPr txBox="1">
                <a:spLocks noChangeArrowheads="1"/>
              </p:cNvSpPr>
              <p:nvPr/>
            </p:nvSpPr>
            <p:spPr bwMode="auto">
              <a:xfrm>
                <a:off x="5914417" y="576000"/>
                <a:ext cx="6277584" cy="54168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en-US" b="1" dirty="0">
                    <a:latin typeface="Arial" charset="0"/>
                    <a:cs typeface="Arial" charset="0"/>
                  </a:rPr>
                  <a:t>o</a:t>
                </a:r>
                <a:r>
                  <a:rPr lang="en-US" b="1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pened vial wastage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𝒘</m:t>
                        </m:r>
                      </m:e>
                      <m:sub>
                        <m:r>
                          <a:rPr lang="en-GB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𝑶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)</a:t>
                </a:r>
                <a:endParaRPr lang="en-US" sz="1800" b="1" dirty="0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  <a:p>
                <a:pPr>
                  <a:spcAft>
                    <a:spcPts val="600"/>
                  </a:spcAft>
                </a:pPr>
                <a:r>
                  <a:rPr lang="en-US" sz="1800" b="1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unavoidable</a:t>
                </a:r>
                <a:r>
                  <a:rPr lang="en-US" sz="1800" b="1" dirty="0">
                    <a:latin typeface="Arial" charset="0"/>
                    <a:cs typeface="Arial" charset="0"/>
                  </a:rPr>
                  <a:t> opened vial wastage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b="1" i="1">
                            <a:latin typeface="Cambria Math"/>
                          </a:rPr>
                          <m:t>𝒘</m:t>
                        </m:r>
                      </m:e>
                      <m:sub>
                        <m:r>
                          <a:rPr lang="en-GB" sz="1800" b="1" i="1">
                            <a:latin typeface="Cambria Math" panose="02040503050406030204" pitchFamily="18" charset="0"/>
                          </a:rPr>
                          <m:t>𝑼𝑶</m:t>
                        </m:r>
                      </m:sub>
                    </m:sSub>
                  </m:oMath>
                </a14:m>
                <a:r>
                  <a:rPr lang="en-US" sz="1800" b="1" dirty="0">
                    <a:latin typeface="Arial" charset="0"/>
                    <a:cs typeface="Arial" charset="0"/>
                  </a:rPr>
                  <a:t>)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GB" sz="1800" dirty="0">
                    <a:latin typeface="Arial" charset="0"/>
                    <a:cs typeface="Arial" charset="0"/>
                  </a:rPr>
                  <a:t>Source:</a:t>
                </a:r>
                <a:endParaRPr lang="en-US" sz="1800" dirty="0">
                  <a:latin typeface="Arial" charset="0"/>
                  <a:cs typeface="Arial" charset="0"/>
                </a:endParaRPr>
              </a:p>
              <a:p>
                <a:pPr lvl="1">
                  <a:spcAft>
                    <a:spcPts val="600"/>
                  </a:spcAft>
                  <a:buFontTx/>
                  <a:buChar char="•"/>
                </a:pPr>
                <a:r>
                  <a:rPr lang="en-US" sz="1800" dirty="0">
                    <a:latin typeface="Arial" charset="0"/>
                    <a:cs typeface="Arial" charset="0"/>
                  </a:rPr>
                  <a:t>Discard of unused doses of multi-dose vials after discard time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GB" sz="1800" dirty="0">
                    <a:latin typeface="Arial" charset="0"/>
                    <a:cs typeface="Arial" charset="0"/>
                  </a:rPr>
                  <a:t>Determined by vial size, session size, discard time.</a:t>
                </a:r>
              </a:p>
              <a:p>
                <a:pPr marL="285750" indent="-285750">
                  <a:spcAft>
                    <a:spcPts val="1200"/>
                  </a:spcAft>
                  <a:buFont typeface="Wingdings" panose="05000000000000000000" pitchFamily="2" charset="2"/>
                  <a:buChar char="q"/>
                </a:pPr>
                <a:r>
                  <a:rPr lang="en-GB" sz="1800" dirty="0">
                    <a:latin typeface="Arial" charset="0"/>
                    <a:cs typeface="Arial" charset="0"/>
                  </a:rPr>
                  <a:t>For multi dose vials this is the dominant source of wastage.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sz="1800" b="1" dirty="0">
                    <a:solidFill>
                      <a:srgbClr val="FF0000"/>
                    </a:solidFill>
                    <a:latin typeface="Arial" charset="0"/>
                    <a:cs typeface="Arial" charset="0"/>
                  </a:rPr>
                  <a:t>avoidable</a:t>
                </a:r>
                <a:r>
                  <a:rPr lang="en-US" sz="1800" b="1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 opened vial wastage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18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CH" sz="1800" b="1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𝒘</m:t>
                        </m:r>
                      </m:e>
                      <m:sub>
                        <m:r>
                          <a:rPr lang="en-GB" sz="18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𝑨𝑶</m:t>
                        </m:r>
                      </m:sub>
                    </m:sSub>
                  </m:oMath>
                </a14:m>
                <a:r>
                  <a:rPr lang="en-US" sz="1800" b="1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)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1800" dirty="0">
                    <a:latin typeface="Arial" charset="0"/>
                    <a:cs typeface="Arial" charset="0"/>
                  </a:rPr>
                  <a:t>Due primarily to practice of immunization workers.</a:t>
                </a:r>
              </a:p>
              <a:p>
                <a:pPr marL="285750" indent="-285750"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US" sz="1800" dirty="0">
                    <a:latin typeface="Arial" charset="0"/>
                    <a:cs typeface="Arial" charset="0"/>
                  </a:rPr>
                  <a:t>Sources:</a:t>
                </a:r>
                <a:endParaRPr lang="en-US" sz="1800" dirty="0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  <a:p>
                <a:pPr lvl="1">
                  <a:spcAft>
                    <a:spcPts val="600"/>
                  </a:spcAft>
                  <a:buFontTx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Errors in reconstitution</a:t>
                </a:r>
              </a:p>
              <a:p>
                <a:pPr lvl="1">
                  <a:spcAft>
                    <a:spcPts val="600"/>
                  </a:spcAft>
                  <a:buFontTx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Suspected contamination</a:t>
                </a:r>
              </a:p>
              <a:p>
                <a:pPr lvl="1">
                  <a:spcAft>
                    <a:spcPts val="600"/>
                  </a:spcAft>
                  <a:buFontTx/>
                  <a:buChar char="•"/>
                </a:pP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Patient </a:t>
                </a:r>
                <a:r>
                  <a:rPr lang="en-US" sz="1800" dirty="0">
                    <a:latin typeface="Arial" charset="0"/>
                    <a:cs typeface="Arial" charset="0"/>
                  </a:rPr>
                  <a:t>r</a:t>
                </a:r>
                <a:r>
                  <a:rPr lang="en-US" sz="1800" dirty="0">
                    <a:solidFill>
                      <a:schemeClr val="tx1"/>
                    </a:solidFill>
                    <a:latin typeface="Arial" charset="0"/>
                    <a:cs typeface="Arial" charset="0"/>
                  </a:rPr>
                  <a:t>eaction</a:t>
                </a:r>
              </a:p>
              <a:p>
                <a:pPr lvl="1">
                  <a:spcAft>
                    <a:spcPts val="1200"/>
                  </a:spcAft>
                  <a:buFontTx/>
                  <a:buChar char="•"/>
                </a:pPr>
                <a:r>
                  <a:rPr lang="en-US" sz="1800" dirty="0">
                    <a:latin typeface="Arial" charset="0"/>
                    <a:cs typeface="Arial" charset="0"/>
                  </a:rPr>
                  <a:t>Heat exposure, freezing, breakage, …</a:t>
                </a:r>
                <a:endParaRPr lang="en-US" sz="1800" b="1" dirty="0">
                  <a:solidFill>
                    <a:schemeClr val="tx1"/>
                  </a:solidFill>
                  <a:latin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8" name="Text 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14417" y="576000"/>
                <a:ext cx="6277584" cy="5416868"/>
              </a:xfrm>
              <a:prstGeom prst="rect">
                <a:avLst/>
              </a:prstGeom>
              <a:blipFill>
                <a:blip r:embed="rId5"/>
                <a:stretch>
                  <a:fillRect l="-1456" t="-787" b="-78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0" y="0"/>
            <a:ext cx="1219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itchFamily="34" charset="0"/>
                <a:cs typeface="Arial" pitchFamily="34" charset="0"/>
              </a:rPr>
              <a:t>Types of vaccine wastage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" name="Picture 9" descr="w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9623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30" y="648000"/>
                <a:ext cx="121913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The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expected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opened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vial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wastage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rate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20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𝒘</m:t>
                        </m:r>
                      </m:e>
                      <m:sub>
                        <m:r>
                          <a:rPr lang="en-GB" sz="20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) </a:t>
                </a:r>
                <a:r>
                  <a:rPr lang="fr-CH" sz="2000" b="1">
                    <a:latin typeface="Arial" pitchFamily="34" charset="0"/>
                    <a:cs typeface="Arial" pitchFamily="34" charset="0"/>
                  </a:rPr>
                  <a:t>of location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𝒊</m:t>
                    </m:r>
                  </m:oMath>
                </a14:m>
                <a:endParaRPr lang="fr-CH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" y="648000"/>
                <a:ext cx="12191370" cy="400110"/>
              </a:xfrm>
              <a:prstGeom prst="rect">
                <a:avLst/>
              </a:prstGeom>
              <a:blipFill rotWithShape="0">
                <a:blip r:embed="rId2"/>
                <a:stretch>
                  <a:fillRect l="-500" t="-6061" b="-2727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556425" y="1279554"/>
                <a:ext cx="8764621" cy="8878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;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fr-CH" sz="2400" i="1">
                                      <a:latin typeface="Cambria Math"/>
                                    </a:rPr>
                                    <m:t>, 1/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×[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𝑚𝑜𝑑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]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;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fr-CH" sz="2400" i="1">
                                      <a:latin typeface="Cambria Math"/>
                                    </a:rPr>
                                    <m:t>1/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×[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𝑚𝑜𝑑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]</m:t>
                              </m:r>
                            </m:e>
                          </m:nary>
                        </m:den>
                      </m:f>
                      <m:r>
                        <a:rPr lang="en-US" sz="24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6425" y="1279554"/>
                <a:ext cx="8764621" cy="8878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0" y="2178357"/>
                <a:ext cx="1219137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where</a:t>
                </a:r>
                <a:endParaRPr lang="fr-CH" sz="2000" dirty="0">
                  <a:latin typeface="Arial" pitchFamily="34" charset="0"/>
                  <a:cs typeface="Arial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is the # doses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administered</a:t>
                </a:r>
                <a:r>
                  <a:rPr lang="fr-CH" sz="2000" dirty="0">
                    <a:latin typeface="Arial" pitchFamily="34" charset="0"/>
                    <a:cs typeface="Arial" pitchFamily="34" charset="0"/>
                  </a:rPr>
                  <a:t>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year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fr-CH" sz="2000">
                    <a:latin typeface="Arial" panose="020B0604020202020204" pitchFamily="34" charset="0"/>
                    <a:cs typeface="Arial" pitchFamily="34" charset="0"/>
                  </a:rPr>
                  <a:t>at location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𝒊</m:t>
                    </m:r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(#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births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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coverage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  # doses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recipient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),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is the # sessions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year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fr-CH" sz="2000">
                    <a:latin typeface="Arial" panose="020B0604020202020204" pitchFamily="34" charset="0"/>
                    <a:cs typeface="Arial" pitchFamily="34" charset="0"/>
                  </a:rPr>
                  <a:t>at location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𝒊</m:t>
                    </m:r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" y="2178357"/>
                <a:ext cx="12191370" cy="1015663"/>
              </a:xfrm>
              <a:prstGeom prst="rect">
                <a:avLst/>
              </a:prstGeom>
              <a:blipFill rotWithShape="0">
                <a:blip r:embed="rId4"/>
                <a:stretch>
                  <a:fillRect l="-500" t="-2395" b="-101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4611172" y="4187369"/>
                <a:ext cx="2586670" cy="13581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7"/>
                                </m:r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>
                                <m:sSub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GB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  <m:f>
                                <m:f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subSup"/>
                              <m:supHide m:val="on"/>
                              <m:ctrl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9"/>
                                </m:rPr>
                                <a:rPr lang="en-GB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f>
                                <m:fPr>
                                  <m:ctrlP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sz="2400" b="0" i="1" smtClean="0"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sSub>
                                    <m:sSubPr>
                                      <m:ctrlP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𝑤</m:t>
                                      </m:r>
                                    </m:e>
                                    <m:sub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nary>
                        </m:den>
                      </m:f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172" y="4187369"/>
                <a:ext cx="2586670" cy="135812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-2615" y="3680674"/>
                <a:ext cx="121913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The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expected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opened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vial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wastage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rate (</a:t>
                </a:r>
                <a14:m>
                  <m:oMath xmlns:m="http://schemas.openxmlformats.org/officeDocument/2006/math">
                    <m:r>
                      <a:rPr lang="fr-CH" sz="2000" b="1" i="1">
                        <a:latin typeface="Cambria Math"/>
                        <a:cs typeface="Arial" pitchFamily="34" charset="0"/>
                      </a:rPr>
                      <m:t>𝒘</m:t>
                    </m:r>
                  </m:oMath>
                </a14:m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) of a nation*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615" y="3680674"/>
                <a:ext cx="12191370" cy="400110"/>
              </a:xfrm>
              <a:prstGeom prst="rect">
                <a:avLst/>
              </a:prstGeom>
              <a:blipFill rotWithShape="0">
                <a:blip r:embed="rId6"/>
                <a:stretch>
                  <a:fillRect l="-550" t="-7692" b="-2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866" y="6193166"/>
            <a:ext cx="121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24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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 all we need is # births and # sessions for </a:t>
            </a:r>
            <a:r>
              <a:rPr lang="en-GB" sz="2400">
                <a:latin typeface="Arial" pitchFamily="34" charset="0"/>
                <a:cs typeface="Arial" pitchFamily="34" charset="0"/>
              </a:rPr>
              <a:t>all locations</a:t>
            </a:r>
            <a:r>
              <a:rPr lang="en-GB" sz="2400" dirty="0">
                <a:latin typeface="Arial" pitchFamily="34" charset="0"/>
                <a:cs typeface="Arial" pitchFamily="34" charset="0"/>
              </a:rPr>
              <a:t>!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0"/>
            <a:ext cx="1219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national opened vial wastage rate estimate</a:t>
            </a:r>
          </a:p>
        </p:txBody>
      </p:sp>
      <p:pic>
        <p:nvPicPr>
          <p:cNvPr id="13" name="Picture 9" descr="w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704289" y="3427327"/>
            <a:ext cx="64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2282738" y="5856004"/>
            <a:ext cx="73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263284" y="5545498"/>
            <a:ext cx="76848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*The wastage rate of </a:t>
            </a:r>
            <a:r>
              <a:rPr lang="en-GB" sz="1400"/>
              <a:t>each location </a:t>
            </a:r>
            <a:r>
              <a:rPr lang="en-GB" sz="1400" dirty="0"/>
              <a:t>is weighted with </a:t>
            </a:r>
            <a:r>
              <a:rPr lang="en-GB" sz="1400"/>
              <a:t>the location’s </a:t>
            </a:r>
            <a:r>
              <a:rPr lang="en-GB" sz="1400" dirty="0"/>
              <a:t>consumption (# doses consumed).</a:t>
            </a:r>
          </a:p>
        </p:txBody>
      </p:sp>
    </p:spTree>
    <p:extLst>
      <p:ext uri="{BB962C8B-B14F-4D97-AF65-F5344CB8AC3E}">
        <p14:creationId xmlns:p14="http://schemas.microsoft.com/office/powerpoint/2010/main" val="282889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648000"/>
            <a:ext cx="12192000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The district level estimator makes 4 assumptions in each district: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fixed locations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district have the same population (the mean),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fixed locations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district have the same number of sessions per week (the mode),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outreach locations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district have the same population (the mean),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all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outreach locations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 the district have the same number of sessions per week (the mode).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600"/>
              </a:spcBef>
              <a:spcAft>
                <a:spcPts val="30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same assumptions are made at the province/national level by the province/national level estimators.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independent country of Alba has heterogeneity of province, district 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and location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sizes and session frequencies: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10,000,000 population, 400,000 births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 provinces (32%, 16%, 16%, 8%, 8%, 4%, 4%, 4%, 4%, 4%)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10 districts in each (32%, 16%, 16%, 8%, 8%, 4%, 4%, 4%, 4%, 4%)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10 locations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in each district (32%, 16%, 16%, 8%, 8%, 4%, 4%, 4%, 4%, 4%)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heterogeneity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of location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sizes per district, province, nationally.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largest 50%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of locations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nationally are fixed sites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largest 30% have 5 sessions per week, the 20% have 2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heterogeneity of fixed site session frequencies per district, province, …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smallest 50% </a:t>
            </a:r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of locations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nationally are outreach sites</a:t>
            </a:r>
          </a:p>
          <a:p>
            <a:pPr marL="1200150" lvl="2" indent="-285750">
              <a:spcAft>
                <a:spcPts val="600"/>
              </a:spcAft>
              <a:buFont typeface="Arial" panose="020B0604020202020204" pitchFamily="34" charset="0"/>
              <a:buChar char="-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the largest 35% have 1 session per week, the 15% have 1 per month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heterogeneity of outreach session frequencies per district, …</a:t>
            </a:r>
          </a:p>
          <a:p>
            <a:pPr>
              <a:spcBef>
                <a:spcPts val="2400"/>
              </a:spcBef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the 4 assumptions are all broken in Alba, badly broken!</a:t>
            </a:r>
          </a:p>
          <a:p>
            <a:pPr>
              <a:spcAft>
                <a:spcPts val="60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if the district, province and national level estimators perform well in Alba, they should perform well in all countries!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1219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itchFamily="34" charset="0"/>
                <a:cs typeface="Arial" pitchFamily="34" charset="0"/>
              </a:rPr>
              <a:t>simulation </a:t>
            </a:r>
          </a:p>
        </p:txBody>
      </p:sp>
      <p:pic>
        <p:nvPicPr>
          <p:cNvPr id="6" name="Picture 9" descr="w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2704289" y="2979856"/>
            <a:ext cx="64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2710770" y="5982464"/>
            <a:ext cx="64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590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1219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itchFamily="34" charset="0"/>
                <a:cs typeface="Arial" pitchFamily="34" charset="0"/>
              </a:rPr>
              <a:t>performance of estimators</a:t>
            </a:r>
          </a:p>
        </p:txBody>
      </p:sp>
      <p:pic>
        <p:nvPicPr>
          <p:cNvPr id="6" name="Picture 9" descr="w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8188" y="1775897"/>
            <a:ext cx="540000" cy="54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" y="648000"/>
            <a:ext cx="12191371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 simple Excel tool has been developed to demonstrate how the methodology could be implemented.</a:t>
            </a:r>
          </a:p>
          <a:p>
            <a:pPr>
              <a:spcAft>
                <a:spcPts val="1200"/>
              </a:spcAft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This tool has been populated with the Alba data to see how the national wastage rate estimators perform.</a:t>
            </a:r>
          </a:p>
        </p:txBody>
      </p:sp>
    </p:spTree>
    <p:extLst>
      <p:ext uri="{BB962C8B-B14F-4D97-AF65-F5344CB8AC3E}">
        <p14:creationId xmlns:p14="http://schemas.microsoft.com/office/powerpoint/2010/main" val="1701721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333524" y="6269294"/>
                <a:ext cx="1623743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  </m:t>
                      </m:r>
                      <m:r>
                        <a:rPr lang="en-GB" sz="2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GB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=35%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524" y="6269294"/>
                <a:ext cx="1623743" cy="400110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1219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itchFamily="34" charset="0"/>
                <a:cs typeface="Arial" pitchFamily="34" charset="0"/>
              </a:rPr>
              <a:t>National wastage rate estimator – a formula + a lookup table</a:t>
            </a:r>
          </a:p>
        </p:txBody>
      </p:sp>
      <p:pic>
        <p:nvPicPr>
          <p:cNvPr id="6" name="Picture 9" descr="wh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ct 6"/>
          <p:cNvGraphicFramePr>
            <a:graphicFrameLocks noChangeAspect="1"/>
          </p:cNvGraphicFramePr>
          <p:nvPr>
            <p:extLst/>
          </p:nvPr>
        </p:nvGraphicFramePr>
        <p:xfrm>
          <a:off x="8049542" y="969265"/>
          <a:ext cx="3591048" cy="543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Worksheet" r:id="rId5" imgW="3055797" imgH="4625206" progId="Excel.Sheet.12">
                  <p:embed/>
                </p:oleObj>
              </mc:Choice>
              <mc:Fallback>
                <p:oleObj name="Worksheet" r:id="rId5" imgW="3055797" imgH="4625206" progId="Excel.Sheet.12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049542" y="969265"/>
                        <a:ext cx="3591048" cy="5436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334795" y="679676"/>
                <a:ext cx="590258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=1−</m:t>
                    </m:r>
                    <m:sSup>
                      <m:sSupPr>
                        <m:ctrlPr>
                          <a:rPr lang="fr-CH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fr-CH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CH" sz="20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𝑤</m:t>
                                </m:r>
                              </m:e>
                              <m:sub>
                                <m:r>
                                  <a:rPr lang="en-GB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fr-CH" sz="20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𝑛</m:t>
                        </m:r>
                      </m:sup>
                    </m:sSup>
                    <m:r>
                      <a:rPr lang="fr-CH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</m:t>
                    </m:r>
                    <m:d>
                      <m:dPr>
                        <m:ctrlPr>
                          <a:rPr lang="fr-CH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CH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1−</m:t>
                        </m:r>
                        <m:sSub>
                          <m:sSubPr>
                            <m:ctrlPr>
                              <a:rPr lang="fr-C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CH" sz="2000" b="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𝑈</m:t>
                            </m:r>
                            <m:r>
                              <a:rPr lang="en-US" sz="2000" b="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𝑂</m:t>
                            </m:r>
                          </m:sub>
                        </m:sSub>
                      </m:e>
                    </m:d>
                    <m:r>
                      <a:rPr lang="fr-CH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</m:t>
                    </m:r>
                    <m:d>
                      <m:dPr>
                        <m:ctrlPr>
                          <a:rPr lang="fr-CH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CH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1−</m:t>
                        </m:r>
                        <m:sSub>
                          <m:sSubPr>
                            <m:ctrlPr>
                              <a:rPr lang="fr-C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CH" sz="2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𝑤</m:t>
                            </m:r>
                          </m:e>
                          <m:sub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𝐴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𝑂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4795" y="679676"/>
                <a:ext cx="5902584" cy="40011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25837" y="6267235"/>
                <a:ext cx="5902586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 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=1−</m:t>
                    </m:r>
                    <m:sSup>
                      <m:sSupPr>
                        <m:ctrlPr>
                          <a:rPr lang="fr-CH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1−</m:t>
                            </m:r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0.01</m:t>
                            </m:r>
                          </m:e>
                        </m:d>
                      </m:e>
                      <m:sup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fr-CH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</m:t>
                    </m:r>
                    <m:d>
                      <m:dPr>
                        <m:ctrlPr>
                          <a:rPr lang="fr-CH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CH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1−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0.32</m:t>
                        </m:r>
                      </m:e>
                    </m:d>
                    <m:r>
                      <a:rPr lang="fr-CH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</m:t>
                    </m:r>
                    <m:d>
                      <m:dPr>
                        <m:ctrlPr>
                          <a:rPr lang="fr-CH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CH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1−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0.01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837" y="6267235"/>
                <a:ext cx="5902586" cy="40011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0" y="1649954"/>
                <a:ext cx="8925339" cy="45704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Example: 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Caledonia</a:t>
                </a:r>
              </a:p>
              <a:p>
                <a:pPr marL="742950" lvl="1" indent="-285750"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annual birth rate of 236,000</a:t>
                </a:r>
              </a:p>
              <a:p>
                <a:pPr marL="742950" lvl="1" indent="-285750"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4 supply chain levels (</a:t>
                </a:r>
                <a14:m>
                  <m:oMath xmlns:m="http://schemas.openxmlformats.org/officeDocument/2006/math">
                    <m:r>
                      <a:rPr lang="fr-CH" b="1" i="1" smtClean="0">
                        <a:solidFill>
                          <a:srgbClr val="FF0000"/>
                        </a:solidFill>
                        <a:latin typeface="Cambria Math"/>
                      </a:rPr>
                      <m:t>𝒏</m:t>
                    </m:r>
                  </m:oMath>
                </a14:m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 = 4)</a:t>
                </a:r>
              </a:p>
              <a:p>
                <a:pPr marL="742950" lvl="1" indent="-285750"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113 fixed sites, no outreach</a:t>
                </a:r>
              </a:p>
              <a:p>
                <a:pPr marL="742950" lvl="1" indent="-285750"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almost all sites are open Monday to Friday (260 sessions)</a:t>
                </a:r>
              </a:p>
              <a:p>
                <a:pPr marL="742950" lvl="1" indent="-285750">
                  <a:spcAft>
                    <a:spcPts val="600"/>
                  </a:spcAft>
                  <a:buFont typeface="Wingdings" panose="05000000000000000000" pitchFamily="2" charset="2"/>
                  <a:buChar char="q"/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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100% coverage for all vaccines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GB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Question: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What is the national wastage rate for Measles in Caledonia?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(10 dose vial, discard after 6 hours, 1 dose per child)</a:t>
                </a:r>
              </a:p>
              <a:p>
                <a:pPr>
                  <a:spcBef>
                    <a:spcPts val="1200"/>
                  </a:spcBef>
                  <a:spcAft>
                    <a:spcPts val="600"/>
                  </a:spcAft>
                </a:pPr>
                <a:r>
                  <a:rPr lang="en-GB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Answer: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Expected number of doses administered per year = 236,000</a:t>
                </a:r>
              </a:p>
              <a:p>
                <a:pPr>
                  <a:spcAft>
                    <a:spcPts val="600"/>
                  </a:spcAft>
                </a:pP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</a:rPr>
                  <a:t>Mean-mean session size = 236,000/(113*260) = 8.03 </a:t>
                </a:r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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bPr>
                      <m:e>
                        <m:r>
                          <a:rPr lang="fr-CH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𝒘</m:t>
                        </m:r>
                      </m:e>
                      <m:sub>
                        <m:r>
                          <a:rPr lang="en-GB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𝑼</m:t>
                        </m:r>
                        <m:r>
                          <a:rPr lang="en-US" b="1" i="1">
                            <a:solidFill>
                              <a:srgbClr val="FF0000"/>
                            </a:solidFill>
                            <a:latin typeface="Cambria Math"/>
                            <a:ea typeface="Cambria Math"/>
                          </a:rPr>
                          <m:t>𝑶</m:t>
                        </m:r>
                      </m:sub>
                    </m:sSub>
                  </m:oMath>
                </a14:m>
                <a:r>
                  <a:rPr lang="en-GB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  32%</a:t>
                </a:r>
                <a:endParaRPr lang="en-GB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649954"/>
                <a:ext cx="8925339" cy="4570482"/>
              </a:xfrm>
              <a:prstGeom prst="rect">
                <a:avLst/>
              </a:prstGeom>
              <a:blipFill rotWithShape="0">
                <a:blip r:embed="rId10"/>
                <a:stretch>
                  <a:fillRect l="-546" t="-801" b="-133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8049542" y="4882891"/>
            <a:ext cx="3564000" cy="21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184658" y="1688334"/>
            <a:ext cx="720000" cy="471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331549" y="1153092"/>
                <a:ext cx="5902584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 </m:t>
                    </m:r>
                    <m:r>
                      <a:rPr lang="en-GB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=1−</m:t>
                    </m:r>
                    <m:sSup>
                      <m:sSupPr>
                        <m:ctrlPr>
                          <a:rPr lang="fr-CH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fr-CH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fr-CH" sz="20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1−</m:t>
                            </m:r>
                            <m:r>
                              <a:rPr lang="en-GB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0.01</m:t>
                            </m:r>
                          </m:e>
                        </m:d>
                      </m:e>
                      <m:sup>
                        <m:r>
                          <a:rPr lang="fr-CH" sz="2000" b="1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𝒏</m:t>
                        </m:r>
                      </m:sup>
                    </m:sSup>
                    <m:r>
                      <a:rPr lang="fr-CH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</m:t>
                    </m:r>
                    <m:d>
                      <m:dPr>
                        <m:ctrlPr>
                          <a:rPr lang="fr-CH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CH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1−</m:t>
                        </m:r>
                        <m:sSub>
                          <m:sSubPr>
                            <m:ctrlPr>
                              <a:rPr lang="fr-CH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fr-CH" sz="2000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𝒘</m:t>
                            </m:r>
                          </m:e>
                          <m:sub>
                            <m:r>
                              <a:rPr lang="en-GB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  <m:t>𝑼</m:t>
                            </m:r>
                            <m:r>
                              <a:rPr lang="en-US" sz="2000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𝑶</m:t>
                            </m:r>
                          </m:sub>
                        </m:sSub>
                      </m:e>
                    </m:d>
                    <m:r>
                      <a:rPr lang="fr-CH" sz="2000" i="1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×</m:t>
                    </m:r>
                    <m:d>
                      <m:dPr>
                        <m:ctrlPr>
                          <a:rPr lang="fr-CH" sz="20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dPr>
                      <m:e>
                        <m:r>
                          <a:rPr lang="fr-CH" sz="20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1−</m:t>
                        </m:r>
                        <m:r>
                          <a:rPr lang="en-GB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  <m:t>0.01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1549" y="1153092"/>
                <a:ext cx="5902584" cy="400110"/>
              </a:xfrm>
              <a:prstGeom prst="rect">
                <a:avLst/>
              </a:prstGeom>
              <a:blipFill rotWithShape="0">
                <a:blip r:embed="rId11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912386" y="583356"/>
                <a:ext cx="387631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CH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fr-CH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𝒘</m:t>
                          </m:r>
                        </m:e>
                        <m:sub>
                          <m:r>
                            <a:rPr lang="en-GB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  <m:t>𝑼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𝑶</m:t>
                          </m:r>
                        </m:sub>
                      </m:sSub>
                      <m:r>
                        <a:rPr lang="en-GB" b="0" i="0" smtClean="0">
                          <a:latin typeface="Cambria Math" panose="02040503050406030204" pitchFamily="18" charset="0"/>
                          <a:ea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/>
                        </a:rPr>
                        <m:t>f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/>
                        </a:rPr>
                        <m:t>mean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/>
                        </a:rPr>
                        <m:t>session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/>
                        </a:rPr>
                        <m:t>size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/>
                        </a:rPr>
                        <m:t>;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/>
                        </a:rPr>
                        <m:t>vial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GB" b="0" i="0" smtClean="0">
                          <a:latin typeface="Cambria Math" panose="02040503050406030204" pitchFamily="18" charset="0"/>
                          <a:ea typeface="Cambria Math"/>
                        </a:rPr>
                        <m:t>size</m:t>
                      </m:r>
                      <m:r>
                        <a:rPr lang="en-GB" b="0" i="0" smtClean="0">
                          <a:latin typeface="Cambria Math" panose="02040503050406030204" pitchFamily="18" charset="0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386" y="583356"/>
                <a:ext cx="3876318" cy="369332"/>
              </a:xfrm>
              <a:prstGeom prst="rect">
                <a:avLst/>
              </a:prstGeom>
              <a:blipFill rotWithShape="0"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308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9" grpId="0"/>
      <p:bldP spid="12" grpId="0" animBg="1"/>
      <p:bldP spid="13" grpId="0" animBg="1"/>
      <p:bldP spid="14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1219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itchFamily="34" charset="0"/>
                <a:cs typeface="Arial" pitchFamily="34" charset="0"/>
              </a:rPr>
              <a:t>National wastage rate estimator – IT solution</a:t>
            </a:r>
          </a:p>
        </p:txBody>
      </p:sp>
      <p:pic>
        <p:nvPicPr>
          <p:cNvPr id="6" name="Picture 9" descr="w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48000"/>
            <a:ext cx="1219137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In a country with significant heterogeneity of session frequencies across provinces, districts or types of service delivery, it would be prudent to conduct the above exercise at a lower level, the province or district level, where the level of heterogeneity may be less within each unit.</a:t>
            </a:r>
          </a:p>
          <a:p>
            <a:pPr marL="285750" indent="-28575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Ideally, the exercise should be conducted for each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immunization location,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fixed site and outreach.</a:t>
            </a:r>
          </a:p>
          <a:p>
            <a:pPr marL="285750" indent="-285750">
              <a:spcBef>
                <a:spcPts val="18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Software may facilitate the exercise of estimating the wastage rate for the chosen </a:t>
            </a:r>
            <a:r>
              <a:rPr lang="en-GB">
                <a:latin typeface="Arial" panose="020B0604020202020204" pitchFamily="34" charset="0"/>
                <a:cs typeface="Arial" panose="020B0604020202020204" pitchFamily="34" charset="0"/>
              </a:rPr>
              <a:t>unit (location,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district, province) and aggregating to the national level.</a:t>
            </a:r>
          </a:p>
        </p:txBody>
      </p:sp>
    </p:spTree>
    <p:extLst>
      <p:ext uri="{BB962C8B-B14F-4D97-AF65-F5344CB8AC3E}">
        <p14:creationId xmlns:p14="http://schemas.microsoft.com/office/powerpoint/2010/main" val="700151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959796" y="2136747"/>
          <a:ext cx="4572000" cy="4010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642171"/>
                <a:ext cx="12192000" cy="1494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spcAft>
                    <a:spcPts val="1800"/>
                  </a:spcAft>
                </a:pPr>
                <a:r>
                  <a:rPr lang="fr-CH" sz="2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forecast = </a:t>
                </a:r>
                <a:r>
                  <a:rPr lang="fr-CH" sz="20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cohort</a:t>
                </a:r>
                <a:r>
                  <a:rPr lang="fr-CH" sz="2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size × </a:t>
                </a:r>
                <a:r>
                  <a:rPr lang="fr-CH" sz="20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coverage</a:t>
                </a:r>
                <a:r>
                  <a:rPr lang="fr-CH" sz="2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× </a:t>
                </a:r>
                <a:r>
                  <a:rPr lang="fr-CH" sz="20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number</a:t>
                </a:r>
                <a:r>
                  <a:rPr lang="fr-CH" sz="2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of doses per </a:t>
                </a:r>
                <a:r>
                  <a:rPr lang="fr-CH" sz="2000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recipient</a:t>
                </a:r>
                <a:r>
                  <a:rPr lang="fr-CH" sz="2000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× </a:t>
                </a:r>
                <a:r>
                  <a:rPr lang="fr-CH" sz="2000" b="1" dirty="0" err="1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wastage</a:t>
                </a:r>
                <a:r>
                  <a:rPr lang="fr-CH" sz="2000" b="1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factor</a:t>
                </a:r>
              </a:p>
              <a:p>
                <a:pPr algn="ctr">
                  <a:spcAft>
                    <a:spcPts val="18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𝐰𝐚𝐬𝐭𝐚𝐠𝐞</m:t>
                      </m:r>
                      <m:r>
                        <a:rPr lang="en-GB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GB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𝐟𝐚𝐜𝐭𝐨𝐫</m:t>
                      </m:r>
                      <m:r>
                        <a:rPr lang="en-GB" sz="2000" b="1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en-GB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en-GB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num>
                        <m:den>
                          <m:r>
                            <a:rPr lang="en-GB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(</m:t>
                          </m:r>
                          <m:r>
                            <a:rPr lang="en-GB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  <m:r>
                            <a:rPr lang="en-GB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−</m:t>
                          </m:r>
                          <m:r>
                            <a:rPr lang="en-GB" sz="20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𝐰𝐚𝐬𝐭𝐚𝐠𝐞</m:t>
                          </m:r>
                          <m:r>
                            <a:rPr lang="en-GB" sz="20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GB" sz="2000" b="1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𝐫𝐚𝐭𝐞</m:t>
                          </m:r>
                          <m:r>
                            <a:rPr lang="en-GB" sz="2000" b="1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GB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642171"/>
                <a:ext cx="12192000" cy="1494576"/>
              </a:xfrm>
              <a:prstGeom prst="rect">
                <a:avLst/>
              </a:prstGeom>
              <a:blipFill>
                <a:blip r:embed="rId5"/>
                <a:stretch>
                  <a:fillRect t="-20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6723434" y="2123827"/>
          <a:ext cx="4274766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73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373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8228">
                <a:tc>
                  <a:txBody>
                    <a:bodyPr/>
                    <a:lstStyle/>
                    <a:p>
                      <a:pPr algn="ctr"/>
                      <a:r>
                        <a:rPr lang="fr-CH" sz="2000" dirty="0" err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wastage</a:t>
                      </a:r>
                      <a:r>
                        <a:rPr lang="fr-CH" sz="2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 rate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2000" dirty="0" err="1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wastage</a:t>
                      </a:r>
                      <a:r>
                        <a:rPr lang="fr-CH" sz="20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 factor</a:t>
                      </a:r>
                      <a:endParaRPr lang="en-US" sz="20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8228"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10%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1.11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8228"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20%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1.25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8228"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30%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1.43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8228"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40%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1.67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8228"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50%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8228"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60%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.5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822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70%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3.33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8228"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80%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5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8228"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90%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10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8228"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95%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CH" sz="1600" dirty="0">
                          <a:solidFill>
                            <a:sysClr val="windowText" lastClr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a:t>20</a:t>
                      </a:r>
                      <a:endParaRPr lang="en-US" sz="1600" dirty="0">
                        <a:solidFill>
                          <a:sysClr val="windowText" lastClr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0" y="0"/>
            <a:ext cx="7717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 err="1">
                <a:latin typeface="Arial" pitchFamily="34" charset="0"/>
                <a:cs typeface="Arial" pitchFamily="34" charset="0"/>
              </a:rPr>
              <a:t>wastage</a:t>
            </a:r>
            <a:r>
              <a:rPr lang="fr-CH" sz="2800" b="1" dirty="0">
                <a:latin typeface="Arial" pitchFamily="34" charset="0"/>
                <a:cs typeface="Arial" pitchFamily="34" charset="0"/>
              </a:rPr>
              <a:t> factor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9" descr="w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6274788"/>
            <a:ext cx="121913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en-GB" sz="2200" dirty="0">
                <a:latin typeface="Cambria Math" panose="02040503050406030204" pitchFamily="18" charset="0"/>
                <a:ea typeface="Cambria Math" panose="02040503050406030204" pitchFamily="18" charset="0"/>
                <a:cs typeface="Arial" panose="020B0604020202020204" pitchFamily="34" charset="0"/>
              </a:rPr>
              <a:t>for large wastage rates, a small error in the wastage rate results in a large error in the forecast.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794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0"/>
            <a:ext cx="1117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itchFamily="34" charset="0"/>
                <a:cs typeface="Arial" pitchFamily="34" charset="0"/>
              </a:rPr>
              <a:t>Combining wastage rates of different days </a:t>
            </a:r>
          </a:p>
        </p:txBody>
      </p:sp>
      <p:pic>
        <p:nvPicPr>
          <p:cNvPr id="8" name="Picture 9" descr="w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0498"/>
            <a:ext cx="5436071" cy="33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71" y="829339"/>
            <a:ext cx="67553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Consider the following scenario: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5 dose vial, 2 sessions per week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Monday sessions:</a:t>
            </a:r>
          </a:p>
          <a:p>
            <a:pPr lvl="1"/>
            <a:r>
              <a:rPr lang="en-GB" dirty="0"/>
              <a:t>260 doses administered in 52 sessions</a:t>
            </a:r>
          </a:p>
          <a:p>
            <a:pPr lvl="1"/>
            <a:r>
              <a:rPr lang="en-GB" dirty="0">
                <a:sym typeface="Symbol" panose="05050102010706020507" pitchFamily="18" charset="2"/>
              </a:rPr>
              <a:t> mean session size = 5   expected wastage rate = 28%</a:t>
            </a:r>
            <a:endParaRPr lang="en-GB" dirty="0"/>
          </a:p>
          <a:p>
            <a:pPr lvl="1"/>
            <a:r>
              <a:rPr lang="en-GB" dirty="0">
                <a:sym typeface="Symbol" panose="05050102010706020507" pitchFamily="18" charset="2"/>
              </a:rPr>
              <a:t> 101.1 doses wasted and 361.1 doses consumed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Friday sessions:</a:t>
            </a:r>
          </a:p>
          <a:p>
            <a:pPr lvl="1"/>
            <a:r>
              <a:rPr lang="en-GB" dirty="0"/>
              <a:t>780 doses administered in 52 sessions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GB" dirty="0">
                <a:sym typeface="Symbol" panose="05050102010706020507" pitchFamily="18" charset="2"/>
              </a:rPr>
              <a:t>mean session size = 15   wastage rate = 12%</a:t>
            </a:r>
          </a:p>
          <a:p>
            <a:pPr marL="742950" lvl="1" indent="-285750">
              <a:buFont typeface="Symbol" panose="05050102010706020507" pitchFamily="18" charset="2"/>
              <a:buChar char="Þ"/>
            </a:pPr>
            <a:r>
              <a:rPr lang="en-GB" dirty="0">
                <a:sym typeface="Symbol" panose="05050102010706020507" pitchFamily="18" charset="2"/>
              </a:rPr>
              <a:t>106.4 doses wasted and 886.4 doses consumed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Combined wastage rate for Monday and Friday: </a:t>
            </a:r>
          </a:p>
          <a:p>
            <a:pPr lvl="1"/>
            <a:r>
              <a:rPr lang="en-GB" dirty="0"/>
              <a:t>= (101.1+106.4)/(361.1+886.4) = 207.5/1247.5 = </a:t>
            </a:r>
            <a:r>
              <a:rPr lang="en-GB" b="1" dirty="0"/>
              <a:t>16.6%</a:t>
            </a:r>
          </a:p>
          <a:p>
            <a:endParaRPr lang="en-GB" dirty="0"/>
          </a:p>
          <a:p>
            <a:r>
              <a:rPr lang="en-GB" dirty="0"/>
              <a:t>What does the lookup table say if weekly aggregate figures are used?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1040 doses administered in 104 sessions </a:t>
            </a:r>
          </a:p>
          <a:p>
            <a:pPr lvl="1"/>
            <a:r>
              <a:rPr lang="en-GB" dirty="0">
                <a:sym typeface="Symbol" panose="05050102010706020507" pitchFamily="18" charset="2"/>
              </a:rPr>
              <a:t> mean session size = 10   wastage rate = </a:t>
            </a:r>
            <a:r>
              <a:rPr lang="en-GB" b="1" dirty="0">
                <a:sym typeface="Symbol" panose="05050102010706020507" pitchFamily="18" charset="2"/>
              </a:rPr>
              <a:t>16.7%</a:t>
            </a:r>
            <a:endParaRPr lang="en-GB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720179" y="677332"/>
            <a:ext cx="21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discard after 6 hours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1365956" y="1636889"/>
            <a:ext cx="0" cy="22126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466624" y="1631243"/>
            <a:ext cx="0" cy="22126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12193" y="5779908"/>
            <a:ext cx="12203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ym typeface="Symbol" panose="05050102010706020507" pitchFamily="18" charset="2"/>
              </a:rPr>
              <a:t> Day preference averages out!</a:t>
            </a:r>
            <a:endParaRPr lang="en-GB" sz="2400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1924662" y="1629260"/>
            <a:ext cx="0" cy="22126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549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0"/>
            <a:ext cx="1117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itchFamily="34" charset="0"/>
                <a:cs typeface="Arial" pitchFamily="34" charset="0"/>
              </a:rPr>
              <a:t>Combining wastage rates of different facilities </a:t>
            </a:r>
          </a:p>
        </p:txBody>
      </p:sp>
      <p:pic>
        <p:nvPicPr>
          <p:cNvPr id="8" name="Picture 9" descr="w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1200"/>
            <a:ext cx="5436071" cy="33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000" y="828000"/>
            <a:ext cx="6756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Consider the following scenario: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20 dose vial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A small district with 2 facilities: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Facility A</a:t>
            </a:r>
          </a:p>
          <a:p>
            <a:pPr lvl="2"/>
            <a:r>
              <a:rPr lang="en-GB" dirty="0"/>
              <a:t>520 doses administered  in 104 sessions (</a:t>
            </a:r>
            <a:r>
              <a:rPr lang="en-GB" sz="1600" dirty="0"/>
              <a:t>2 sessions per week</a:t>
            </a:r>
            <a:r>
              <a:rPr lang="en-GB" dirty="0"/>
              <a:t>) </a:t>
            </a:r>
          </a:p>
          <a:p>
            <a:pPr marL="1200150" lvl="2" indent="-285750">
              <a:buFont typeface="Symbol" panose="05050102010706020507" pitchFamily="18" charset="2"/>
              <a:buChar char="Þ"/>
            </a:pPr>
            <a:r>
              <a:rPr lang="en-GB" dirty="0">
                <a:sym typeface="Symbol" panose="05050102010706020507" pitchFamily="18" charset="2"/>
              </a:rPr>
              <a:t>mean session size = 5   wastage rate = 75%</a:t>
            </a:r>
          </a:p>
          <a:p>
            <a:pPr marL="1200150" lvl="2" indent="-285750">
              <a:buFont typeface="Symbol" panose="05050102010706020507" pitchFamily="18" charset="2"/>
              <a:buChar char="Þ"/>
            </a:pPr>
            <a:r>
              <a:rPr lang="en-GB" dirty="0">
                <a:sym typeface="Symbol" panose="05050102010706020507" pitchFamily="18" charset="2"/>
              </a:rPr>
              <a:t>1560.0 doses wasted and 2080.0 doses consumed</a:t>
            </a:r>
            <a:endParaRPr lang="en-GB" dirty="0"/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GB" dirty="0"/>
              <a:t>Facility B</a:t>
            </a:r>
          </a:p>
          <a:p>
            <a:pPr lvl="2"/>
            <a:r>
              <a:rPr lang="en-GB" dirty="0"/>
              <a:t>780 doses administered in 52 sessions (</a:t>
            </a:r>
            <a:r>
              <a:rPr lang="en-GB" sz="1600" dirty="0"/>
              <a:t>1 session per week</a:t>
            </a:r>
            <a:r>
              <a:rPr lang="en-GB" dirty="0"/>
              <a:t>) </a:t>
            </a:r>
          </a:p>
          <a:p>
            <a:pPr marL="1200150" lvl="2" indent="-285750">
              <a:buFont typeface="Symbol" panose="05050102010706020507" pitchFamily="18" charset="2"/>
              <a:buChar char="Þ"/>
            </a:pPr>
            <a:r>
              <a:rPr lang="en-GB" dirty="0">
                <a:sym typeface="Symbol" panose="05050102010706020507" pitchFamily="18" charset="2"/>
              </a:rPr>
              <a:t>mean session size = 15   wastage rate = 31%</a:t>
            </a:r>
          </a:p>
          <a:p>
            <a:pPr marL="1200150" lvl="2" indent="-285750">
              <a:buFont typeface="Symbol" panose="05050102010706020507" pitchFamily="18" charset="2"/>
              <a:buChar char="Þ"/>
            </a:pPr>
            <a:r>
              <a:rPr lang="en-GB" dirty="0">
                <a:sym typeface="Symbol" panose="05050102010706020507" pitchFamily="18" charset="2"/>
              </a:rPr>
              <a:t>350.4 doses wasted and 1130.4 doses consumed</a:t>
            </a:r>
            <a:endParaRPr lang="en-GB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Combined wastage rate for the district:</a:t>
            </a:r>
          </a:p>
          <a:p>
            <a:pPr lvl="1"/>
            <a:r>
              <a:rPr lang="en-GB" dirty="0"/>
              <a:t>= (1560.0+350.4)/(2080.0+1130.4) = 1910.4/3210.4 = </a:t>
            </a:r>
            <a:r>
              <a:rPr lang="en-GB" b="1" dirty="0"/>
              <a:t>59%</a:t>
            </a:r>
          </a:p>
          <a:p>
            <a:endParaRPr lang="en-GB" dirty="0"/>
          </a:p>
          <a:p>
            <a:r>
              <a:rPr lang="en-GB" dirty="0"/>
              <a:t>What does the lookup table/chart give us if we use district aggregate figures?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dirty="0"/>
              <a:t>1300 doses administered  in 156 sessions </a:t>
            </a:r>
          </a:p>
          <a:p>
            <a:pPr lvl="1"/>
            <a:r>
              <a:rPr lang="en-GB" dirty="0">
                <a:sym typeface="Symbol" panose="05050102010706020507" pitchFamily="18" charset="2"/>
              </a:rPr>
              <a:t> mean session size = 8.3   wastage rate = </a:t>
            </a:r>
            <a:r>
              <a:rPr lang="en-GB" b="1" dirty="0">
                <a:sym typeface="Symbol" panose="05050102010706020507" pitchFamily="18" charset="2"/>
              </a:rPr>
              <a:t>58%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720179" y="677332"/>
            <a:ext cx="2144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discard after 6 hours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12193" y="6028266"/>
            <a:ext cx="12203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ym typeface="Symbol" panose="05050102010706020507" pitchFamily="18" charset="2"/>
              </a:rPr>
              <a:t> We can use the lookup tables for districts &amp; even countries, not just </a:t>
            </a:r>
            <a:r>
              <a:rPr lang="en-GB" sz="2400">
                <a:sym typeface="Symbol" panose="05050102010706020507" pitchFamily="18" charset="2"/>
              </a:rPr>
              <a:t>individual locations</a:t>
            </a:r>
            <a:r>
              <a:rPr lang="en-GB" sz="2400" dirty="0">
                <a:sym typeface="Symbol" panose="05050102010706020507" pitchFamily="18" charset="2"/>
              </a:rPr>
              <a:t>!</a:t>
            </a:r>
            <a:endParaRPr lang="en-GB" sz="24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65956" y="1636889"/>
            <a:ext cx="0" cy="22126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66624" y="1631243"/>
            <a:ext cx="0" cy="22126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1728715" y="1629260"/>
            <a:ext cx="0" cy="221262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95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807503"/>
            <a:ext cx="12192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 model is 2 assumptions: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A1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births are uniformly randomly distributed throughout the year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GB" sz="2400" b="1" dirty="0">
                <a:latin typeface="Arial" panose="020B0604020202020204" pitchFamily="34" charset="0"/>
                <a:cs typeface="Arial" panose="020B0604020202020204" pitchFamily="34" charset="0"/>
              </a:rPr>
              <a:t>A2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there is no day-of-week preference (2 or more sessions per week)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	 each dose has an equal probability of being administered in each session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That is it!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Everything that follows, follows logically from these 2 simple assumptions.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7717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latin typeface="Arial" pitchFamily="34" charset="0"/>
                <a:cs typeface="Arial" pitchFamily="34" charset="0"/>
              </a:rPr>
              <a:t>The model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9" descr="wh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777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630" y="648000"/>
                <a:ext cx="12191370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 b="1" dirty="0">
                    <a:latin typeface="Arial" pitchFamily="34" charset="0"/>
                    <a:cs typeface="Arial" pitchFamily="34" charset="0"/>
                  </a:rPr>
                  <a:t>The probability of administering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𝒏</m:t>
                    </m:r>
                  </m:oMath>
                </a14:m>
                <a:r>
                  <a:rPr lang="en-GB" sz="2000" b="1" dirty="0">
                    <a:latin typeface="Arial" pitchFamily="34" charset="0"/>
                    <a:cs typeface="Arial" pitchFamily="34" charset="0"/>
                  </a:rPr>
                  <a:t> doses in a session </a:t>
                </a:r>
                <a:r>
                  <a:rPr lang="en-GB" sz="2000" b="1">
                    <a:latin typeface="Arial" pitchFamily="34" charset="0"/>
                    <a:cs typeface="Arial" pitchFamily="34" charset="0"/>
                  </a:rPr>
                  <a:t>at location </a:t>
                </a:r>
                <a14:m>
                  <m:oMath xmlns:m="http://schemas.openxmlformats.org/officeDocument/2006/math">
                    <m:r>
                      <a:rPr lang="en-GB" sz="2000" b="1" i="1">
                        <a:latin typeface="Cambria Math" panose="02040503050406030204" pitchFamily="18" charset="0"/>
                        <a:cs typeface="Arial" pitchFamily="34" charset="0"/>
                      </a:rPr>
                      <m:t>𝒊</m:t>
                    </m:r>
                  </m:oMath>
                </a14:m>
                <a:endParaRPr lang="fr-CH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" y="648000"/>
                <a:ext cx="12191370" cy="453137"/>
              </a:xfrm>
              <a:prstGeom prst="rect">
                <a:avLst/>
              </a:prstGeom>
              <a:blipFill>
                <a:blip r:embed="rId2"/>
                <a:stretch>
                  <a:fillRect l="-500" b="-2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0" y="2178357"/>
                <a:ext cx="1219137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where</a:t>
                </a:r>
                <a:endParaRPr lang="fr-CH" sz="2000" dirty="0">
                  <a:latin typeface="Arial" pitchFamily="34" charset="0"/>
                  <a:cs typeface="Arial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is the # doses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administered</a:t>
                </a:r>
                <a:r>
                  <a:rPr lang="fr-CH" sz="2000" dirty="0">
                    <a:latin typeface="Arial" pitchFamily="34" charset="0"/>
                    <a:cs typeface="Arial" pitchFamily="34" charset="0"/>
                  </a:rPr>
                  <a:t>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year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fr-CH" sz="2000">
                    <a:latin typeface="Arial" panose="020B0604020202020204" pitchFamily="34" charset="0"/>
                    <a:cs typeface="Arial" pitchFamily="34" charset="0"/>
                  </a:rPr>
                  <a:t>at location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𝒊</m:t>
                    </m:r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(#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births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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coverage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  # doses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recipient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),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is the # sessions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year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fr-CH" sz="2000">
                    <a:latin typeface="Arial" panose="020B0604020202020204" pitchFamily="34" charset="0"/>
                    <a:cs typeface="Arial" pitchFamily="34" charset="0"/>
                  </a:rPr>
                  <a:t>at location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𝒊</m:t>
                    </m:r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" y="2178357"/>
                <a:ext cx="12191370" cy="1015663"/>
              </a:xfrm>
              <a:prstGeom prst="rect">
                <a:avLst/>
              </a:prstGeom>
              <a:blipFill rotWithShape="0">
                <a:blip r:embed="rId4"/>
                <a:stretch>
                  <a:fillRect l="-500" t="-2395" b="-101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0"/>
            <a:ext cx="1219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The maths</a:t>
            </a:r>
          </a:p>
        </p:txBody>
      </p:sp>
      <p:pic>
        <p:nvPicPr>
          <p:cNvPr id="13" name="Picture 9" descr="wh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704289" y="3427327"/>
            <a:ext cx="64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D640C6-3516-4BD1-965B-B18D53D51C06}"/>
                  </a:ext>
                </a:extLst>
              </p:cNvPr>
              <p:cNvSpPr txBox="1"/>
              <p:nvPr/>
            </p:nvSpPr>
            <p:spPr>
              <a:xfrm>
                <a:off x="3734" y="3655567"/>
                <a:ext cx="121913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The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expected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opened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vial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wastage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rate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20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𝒘</m:t>
                        </m:r>
                      </m:e>
                      <m:sub>
                        <m:r>
                          <a:rPr lang="en-GB" sz="20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) </a:t>
                </a:r>
                <a:r>
                  <a:rPr lang="fr-CH" sz="2000" b="1">
                    <a:latin typeface="Arial" pitchFamily="34" charset="0"/>
                    <a:cs typeface="Arial" pitchFamily="34" charset="0"/>
                  </a:rPr>
                  <a:t>of location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𝒊</m:t>
                    </m:r>
                  </m:oMath>
                </a14:m>
                <a:endParaRPr lang="fr-CH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D640C6-3516-4BD1-965B-B18D53D51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" y="3655567"/>
                <a:ext cx="12191370" cy="400110"/>
              </a:xfrm>
              <a:prstGeom prst="rect">
                <a:avLst/>
              </a:prstGeom>
              <a:blipFill>
                <a:blip r:embed="rId6"/>
                <a:stretch>
                  <a:fillRect l="-550" t="-7692" b="-2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4BA8FE3-15B8-409F-9B1C-9F0538461AEB}"/>
                  </a:ext>
                </a:extLst>
              </p:cNvPr>
              <p:cNvSpPr/>
              <p:nvPr/>
            </p:nvSpPr>
            <p:spPr>
              <a:xfrm>
                <a:off x="1559529" y="4287121"/>
                <a:ext cx="8764621" cy="8878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;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fr-CH" sz="2400" i="1">
                                      <a:latin typeface="Cambria Math"/>
                                    </a:rPr>
                                    <m:t>, 1/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×[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𝑚𝑜𝑑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]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;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fr-CH" sz="2400" i="1">
                                      <a:latin typeface="Cambria Math"/>
                                    </a:rPr>
                                    <m:t>1/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×[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𝑚𝑜𝑑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]</m:t>
                              </m:r>
                            </m:e>
                          </m:nary>
                        </m:den>
                      </m:f>
                      <m:r>
                        <a:rPr lang="en-US" sz="24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4BA8FE3-15B8-409F-9B1C-9F0538461A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529" y="4287121"/>
                <a:ext cx="8764621" cy="8878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E42C71-7E5E-4E54-BA8A-4E8816F7ED44}"/>
                  </a:ext>
                </a:extLst>
              </p:cNvPr>
              <p:cNvSpPr txBox="1"/>
              <p:nvPr/>
            </p:nvSpPr>
            <p:spPr>
              <a:xfrm>
                <a:off x="3734" y="5185924"/>
                <a:ext cx="1219137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where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is the # doses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administered</a:t>
                </a:r>
                <a:r>
                  <a:rPr lang="fr-CH" sz="2000" dirty="0">
                    <a:latin typeface="Arial" pitchFamily="34" charset="0"/>
                    <a:cs typeface="Arial" pitchFamily="34" charset="0"/>
                  </a:rPr>
                  <a:t>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year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fr-CH" sz="2000">
                    <a:latin typeface="Arial" panose="020B0604020202020204" pitchFamily="34" charset="0"/>
                    <a:cs typeface="Arial" pitchFamily="34" charset="0"/>
                  </a:rPr>
                  <a:t>at location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𝒊</m:t>
                    </m:r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(#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births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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coverage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  # doses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recipient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),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is the # sessions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year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fr-CH" sz="2000">
                    <a:latin typeface="Arial" panose="020B0604020202020204" pitchFamily="34" charset="0"/>
                    <a:cs typeface="Arial" pitchFamily="34" charset="0"/>
                  </a:rPr>
                  <a:t>at location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𝒊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cs typeface="Arial" pitchFamily="34" charset="0"/>
                      </a:rPr>
                      <m:t>,</m:t>
                    </m:r>
                  </m:oMath>
                </a14:m>
                <a:endParaRPr lang="fr-CH" sz="2000" dirty="0">
                  <a:latin typeface="Arial" panose="020B0604020202020204" pitchFamily="34" charset="0"/>
                  <a:cs typeface="Arial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is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the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number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of doses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vial</a:t>
                </a:r>
                <a:endParaRPr lang="fr-CH" sz="2000" dirty="0"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E42C71-7E5E-4E54-BA8A-4E8816F7E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" y="5185924"/>
                <a:ext cx="12191370" cy="1323439"/>
              </a:xfrm>
              <a:prstGeom prst="rect">
                <a:avLst/>
              </a:prstGeom>
              <a:blipFill>
                <a:blip r:embed="rId8"/>
                <a:stretch>
                  <a:fillRect l="-550" t="-2304" b="-78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080C7EC-4D12-4DD0-88BA-77A9750936EB}"/>
                  </a:ext>
                </a:extLst>
              </p:cNvPr>
              <p:cNvSpPr/>
              <p:nvPr/>
            </p:nvSpPr>
            <p:spPr>
              <a:xfrm>
                <a:off x="3488091" y="1273390"/>
                <a:ext cx="5390643" cy="9953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080C7EC-4D12-4DD0-88BA-77A9750936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091" y="1273390"/>
                <a:ext cx="5390643" cy="9953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5839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5" grpId="0"/>
      <p:bldP spid="16" grpId="0"/>
      <p:bldP spid="17" grpId="0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630" y="648000"/>
                <a:ext cx="12191370" cy="453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GB" sz="2000" b="1" dirty="0">
                    <a:latin typeface="Arial" pitchFamily="34" charset="0"/>
                    <a:cs typeface="Arial" pitchFamily="34" charset="0"/>
                  </a:rPr>
                  <a:t>The probability of administering </a:t>
                </a:r>
                <a14:m>
                  <m:oMath xmlns:m="http://schemas.openxmlformats.org/officeDocument/2006/math">
                    <m:r>
                      <a:rPr lang="en-US" sz="2400" b="1" i="1">
                        <a:latin typeface="Cambria Math"/>
                      </a:rPr>
                      <m:t>𝒏</m:t>
                    </m:r>
                  </m:oMath>
                </a14:m>
                <a:r>
                  <a:rPr lang="en-GB" sz="2000" b="1" dirty="0">
                    <a:latin typeface="Arial" pitchFamily="34" charset="0"/>
                    <a:cs typeface="Arial" pitchFamily="34" charset="0"/>
                  </a:rPr>
                  <a:t> doses in a session in </a:t>
                </a:r>
                <a:r>
                  <a:rPr lang="en-GB" sz="20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country</a:t>
                </a:r>
                <a:r>
                  <a:rPr lang="en-GB" sz="2000" b="1" dirty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1" i="1">
                        <a:latin typeface="Cambria Math" panose="02040503050406030204" pitchFamily="18" charset="0"/>
                        <a:cs typeface="Arial" pitchFamily="34" charset="0"/>
                      </a:rPr>
                      <m:t>𝒊</m:t>
                    </m:r>
                  </m:oMath>
                </a14:m>
                <a:endParaRPr lang="fr-CH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" y="648000"/>
                <a:ext cx="12191370" cy="453137"/>
              </a:xfrm>
              <a:prstGeom prst="rect">
                <a:avLst/>
              </a:prstGeom>
              <a:blipFill>
                <a:blip r:embed="rId2"/>
                <a:stretch>
                  <a:fillRect l="-500" b="-213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0" y="2178357"/>
                <a:ext cx="1219137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where</a:t>
                </a:r>
                <a:endParaRPr lang="fr-CH" sz="2000" dirty="0">
                  <a:latin typeface="Arial" pitchFamily="34" charset="0"/>
                  <a:cs typeface="Arial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is the # doses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administered</a:t>
                </a:r>
                <a:r>
                  <a:rPr lang="fr-CH" sz="2000" dirty="0">
                    <a:latin typeface="Arial" pitchFamily="34" charset="0"/>
                    <a:cs typeface="Arial" pitchFamily="34" charset="0"/>
                  </a:rPr>
                  <a:t>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year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at </a:t>
                </a:r>
                <a:r>
                  <a:rPr lang="en-GB" sz="20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country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𝒊</m:t>
                    </m:r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(#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births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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coverage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  # doses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recipient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),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is the # sessions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year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at </a:t>
                </a:r>
                <a:r>
                  <a:rPr lang="en-GB" sz="20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country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𝒊</m:t>
                    </m:r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" y="2178357"/>
                <a:ext cx="12191370" cy="1015663"/>
              </a:xfrm>
              <a:prstGeom prst="rect">
                <a:avLst/>
              </a:prstGeom>
              <a:blipFill>
                <a:blip r:embed="rId3"/>
                <a:stretch>
                  <a:fillRect l="-500" t="-2395" b="-1018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0" y="0"/>
            <a:ext cx="12191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2800" b="1" dirty="0">
                <a:latin typeface="Arial" pitchFamily="34" charset="0"/>
                <a:cs typeface="Arial" pitchFamily="34" charset="0"/>
              </a:rPr>
              <a:t>The maths</a:t>
            </a:r>
          </a:p>
        </p:txBody>
      </p:sp>
      <p:pic>
        <p:nvPicPr>
          <p:cNvPr id="13" name="Picture 9" descr="wh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704289" y="3427327"/>
            <a:ext cx="6480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D640C6-3516-4BD1-965B-B18D53D51C06}"/>
                  </a:ext>
                </a:extLst>
              </p:cNvPr>
              <p:cNvSpPr txBox="1"/>
              <p:nvPr/>
            </p:nvSpPr>
            <p:spPr>
              <a:xfrm>
                <a:off x="3734" y="3655567"/>
                <a:ext cx="121913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The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expected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opened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vial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fr-CH" sz="2000" b="1" dirty="0" err="1">
                    <a:latin typeface="Arial" pitchFamily="34" charset="0"/>
                    <a:cs typeface="Arial" pitchFamily="34" charset="0"/>
                  </a:rPr>
                  <a:t>wastage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rate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CH" sz="20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bPr>
                      <m:e>
                        <m:r>
                          <a:rPr lang="en-GB" sz="20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𝒘</m:t>
                        </m:r>
                      </m:e>
                      <m:sub>
                        <m:r>
                          <a:rPr lang="en-GB" sz="2000" b="1" i="1" smtClean="0">
                            <a:latin typeface="Cambria Math" panose="02040503050406030204" pitchFamily="18" charset="0"/>
                            <a:cs typeface="Arial" pitchFamily="34" charset="0"/>
                          </a:rPr>
                          <m:t>𝒊</m:t>
                        </m:r>
                      </m:sub>
                    </m:sSub>
                  </m:oMath>
                </a14:m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) of </a:t>
                </a:r>
                <a:r>
                  <a:rPr lang="en-GB" sz="20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country</a:t>
                </a:r>
                <a:r>
                  <a:rPr lang="fr-CH" sz="2000" b="1" dirty="0"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𝒊</m:t>
                    </m:r>
                  </m:oMath>
                </a14:m>
                <a:endParaRPr lang="fr-CH" sz="2000" b="1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AD640C6-3516-4BD1-965B-B18D53D51C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" y="3655567"/>
                <a:ext cx="12191370" cy="400110"/>
              </a:xfrm>
              <a:prstGeom prst="rect">
                <a:avLst/>
              </a:prstGeom>
              <a:blipFill>
                <a:blip r:embed="rId5"/>
                <a:stretch>
                  <a:fillRect l="-550" t="-7692" b="-29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4BA8FE3-15B8-409F-9B1C-9F0538461AEB}"/>
                  </a:ext>
                </a:extLst>
              </p:cNvPr>
              <p:cNvSpPr/>
              <p:nvPr/>
            </p:nvSpPr>
            <p:spPr>
              <a:xfrm>
                <a:off x="1559529" y="4287121"/>
                <a:ext cx="8764621" cy="8878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GB" sz="2400" b="0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𝑚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;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fr-CH" sz="2400" i="1">
                                      <a:latin typeface="Cambria Math"/>
                                    </a:rPr>
                                    <m:t>, 1/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×[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𝑚𝑜𝑑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]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limLoc m:val="undOvr"/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∞</m:t>
                              </m:r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GB" sz="240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;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</a:rPr>
                                    <m:t>, </m:t>
                                  </m:r>
                                  <m:r>
                                    <a:rPr lang="fr-CH" sz="2400" i="1">
                                      <a:latin typeface="Cambria Math"/>
                                    </a:rPr>
                                    <m:t>1/</m:t>
                                  </m:r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b="0" i="1" smtClean="0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×[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𝑛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𝑚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𝑛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𝑚𝑜𝑑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 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</m:d>
                              <m:r>
                                <a:rPr lang="en-US" sz="2400" i="1">
                                  <a:latin typeface="Cambria Math"/>
                                </a:rPr>
                                <m:t>]</m:t>
                              </m:r>
                            </m:e>
                          </m:nary>
                        </m:den>
                      </m:f>
                      <m:r>
                        <a:rPr lang="en-US" sz="24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4BA8FE3-15B8-409F-9B1C-9F0538461A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529" y="4287121"/>
                <a:ext cx="8764621" cy="8878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E42C71-7E5E-4E54-BA8A-4E8816F7ED44}"/>
                  </a:ext>
                </a:extLst>
              </p:cNvPr>
              <p:cNvSpPr txBox="1"/>
              <p:nvPr/>
            </p:nvSpPr>
            <p:spPr>
              <a:xfrm>
                <a:off x="3734" y="5185924"/>
                <a:ext cx="1219137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where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is the # doses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administered</a:t>
                </a:r>
                <a:r>
                  <a:rPr lang="fr-CH" sz="2000" dirty="0">
                    <a:latin typeface="Arial" pitchFamily="34" charset="0"/>
                    <a:cs typeface="Arial" pitchFamily="34" charset="0"/>
                  </a:rPr>
                  <a:t>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year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at </a:t>
                </a:r>
                <a:r>
                  <a:rPr lang="en-GB" sz="20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country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𝒊</m:t>
                    </m:r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(#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births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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coverage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  # doses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  <a:sym typeface="Symbol" panose="05050102010706020507" pitchFamily="18" charset="2"/>
                  </a:rPr>
                  <a:t>recipient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),</a:t>
                </a:r>
              </a:p>
              <a:p>
                <a:pPr marL="742950" lvl="1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is the # sessions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year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at </a:t>
                </a:r>
                <a:r>
                  <a:rPr lang="en-GB" sz="2000" b="1" dirty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country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cs typeface="Arial" pitchFamily="34" charset="0"/>
                      </a:rPr>
                      <m:t>𝒊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cs typeface="Arial" pitchFamily="34" charset="0"/>
                      </a:rPr>
                      <m:t>,</m:t>
                    </m:r>
                  </m:oMath>
                </a14:m>
                <a:endParaRPr lang="fr-CH" sz="2000" dirty="0">
                  <a:latin typeface="Arial" panose="020B0604020202020204" pitchFamily="34" charset="0"/>
                  <a:cs typeface="Arial" pitchFamily="34" charset="0"/>
                </a:endParaRPr>
              </a:p>
              <a:p>
                <a:pPr marL="742950" lvl="1" indent="-285750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is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the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number</a:t>
                </a:r>
                <a:r>
                  <a:rPr lang="fr-CH" sz="2000" dirty="0">
                    <a:latin typeface="Arial" panose="020B0604020202020204" pitchFamily="34" charset="0"/>
                    <a:cs typeface="Arial" pitchFamily="34" charset="0"/>
                  </a:rPr>
                  <a:t> of doses per </a:t>
                </a:r>
                <a:r>
                  <a:rPr lang="fr-CH" sz="2000" dirty="0" err="1">
                    <a:latin typeface="Arial" panose="020B0604020202020204" pitchFamily="34" charset="0"/>
                    <a:cs typeface="Arial" pitchFamily="34" charset="0"/>
                  </a:rPr>
                  <a:t>vial</a:t>
                </a:r>
                <a:endParaRPr lang="fr-CH" sz="2000" dirty="0"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FE42C71-7E5E-4E54-BA8A-4E8816F7E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34" y="5185924"/>
                <a:ext cx="12191370" cy="1323439"/>
              </a:xfrm>
              <a:prstGeom prst="rect">
                <a:avLst/>
              </a:prstGeom>
              <a:blipFill>
                <a:blip r:embed="rId7"/>
                <a:stretch>
                  <a:fillRect l="-550" t="-2304" b="-78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080C7EC-4D12-4DD0-88BA-77A9750936EB}"/>
                  </a:ext>
                </a:extLst>
              </p:cNvPr>
              <p:cNvSpPr/>
              <p:nvPr/>
            </p:nvSpPr>
            <p:spPr>
              <a:xfrm>
                <a:off x="3488091" y="1273390"/>
                <a:ext cx="5390643" cy="99533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 sz="2400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f>
                            <m:f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den>
                          </m:f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𝑁</m:t>
                                    </m:r>
                                  </m:e>
                                  <m:sub>
                                    <m:r>
                                      <a:rPr lang="en-GB" sz="2400" i="1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GB" sz="2400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sSup>
                        <m:sSup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sz="24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  <m:sub>
                                      <m:r>
                                        <a:rPr lang="en-GB" sz="2400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sSub>
                            <m:sSubPr>
                              <m:ctrlPr>
                                <a:rPr lang="en-GB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GB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080C7EC-4D12-4DD0-88BA-77A9750936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8091" y="1273390"/>
                <a:ext cx="5390643" cy="99533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9880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5" grpId="0"/>
      <p:bldP spid="16" grpId="0"/>
      <p:bldP spid="17" grpId="0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3809802" y="3705866"/>
            <a:ext cx="4572396" cy="2749534"/>
            <a:chOff x="2285802" y="4108466"/>
            <a:chExt cx="4572396" cy="27495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85802" y="4108466"/>
              <a:ext cx="4572396" cy="2749534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365800" y="6372000"/>
              <a:ext cx="381000" cy="38100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b="1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n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24000" y="143613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latin typeface="Arial" pitchFamily="34" charset="0"/>
                <a:cs typeface="Arial" pitchFamily="34" charset="0"/>
              </a:rPr>
              <a:t>Q.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is</a:t>
            </a:r>
            <a:r>
              <a:rPr lang="fr-CH" dirty="0">
                <a:latin typeface="Arial" pitchFamily="34" charset="0"/>
                <a:cs typeface="Arial" pitchFamily="34" charset="0"/>
              </a:rPr>
              <a:t> the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probability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any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given</a:t>
            </a:r>
            <a:r>
              <a:rPr lang="fr-CH" dirty="0">
                <a:latin typeface="Arial" pitchFamily="34" charset="0"/>
                <a:cs typeface="Arial" pitchFamily="34" charset="0"/>
              </a:rPr>
              <a:t> dose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is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administered</a:t>
            </a:r>
            <a:r>
              <a:rPr lang="fr-CH" dirty="0">
                <a:latin typeface="Arial" pitchFamily="34" charset="0"/>
                <a:cs typeface="Arial" pitchFamily="34" charset="0"/>
              </a:rPr>
              <a:t> in the 12th session?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24000" y="1817132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latin typeface="Arial" pitchFamily="34" charset="0"/>
                <a:cs typeface="Arial" pitchFamily="34" charset="0"/>
              </a:rPr>
              <a:t>A. </a:t>
            </a:r>
            <a:r>
              <a:rPr lang="fr-CH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</a:t>
            </a:r>
            <a:r>
              <a:rPr lang="fr-CH" dirty="0">
                <a:latin typeface="Arial" pitchFamily="34" charset="0"/>
                <a:cs typeface="Arial" pitchFamily="34" charset="0"/>
              </a:rPr>
              <a:t>(12th session) = 1/52 </a:t>
            </a:r>
            <a:r>
              <a:rPr lang="fr-CH" dirty="0">
                <a:latin typeface="Arial" pitchFamily="34" charset="0"/>
                <a:cs typeface="Arial" pitchFamily="34" charset="0"/>
                <a:sym typeface="Symbol"/>
              </a:rPr>
              <a:t></a:t>
            </a:r>
            <a:r>
              <a:rPr lang="fr-CH" dirty="0">
                <a:latin typeface="Arial" pitchFamily="34" charset="0"/>
                <a:cs typeface="Arial" pitchFamily="34" charset="0"/>
              </a:rPr>
              <a:t> 2%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524000" y="2362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latin typeface="Arial" pitchFamily="34" charset="0"/>
                <a:cs typeface="Arial" pitchFamily="34" charset="0"/>
              </a:rPr>
              <a:t>Q.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What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is</a:t>
            </a:r>
            <a:r>
              <a:rPr lang="fr-CH" dirty="0">
                <a:latin typeface="Arial" pitchFamily="34" charset="0"/>
                <a:cs typeface="Arial" pitchFamily="34" charset="0"/>
              </a:rPr>
              <a:t> the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probability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fr-CH" dirty="0">
                <a:latin typeface="Arial" pitchFamily="34" charset="0"/>
                <a:cs typeface="Arial" pitchFamily="34" charset="0"/>
              </a:rPr>
              <a:t> 3 of the 100 doses are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administered</a:t>
            </a:r>
            <a:r>
              <a:rPr lang="fr-CH" dirty="0">
                <a:latin typeface="Arial" pitchFamily="34" charset="0"/>
                <a:cs typeface="Arial" pitchFamily="34" charset="0"/>
              </a:rPr>
              <a:t> in the 12th session?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24000" y="274320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latin typeface="Arial" pitchFamily="34" charset="0"/>
                <a:cs typeface="Arial" pitchFamily="34" charset="0"/>
              </a:rPr>
              <a:t>A. </a:t>
            </a:r>
            <a:r>
              <a:rPr lang="fr-CH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</a:t>
            </a:r>
            <a:r>
              <a:rPr lang="fr-CH" dirty="0">
                <a:latin typeface="Arial" pitchFamily="34" charset="0"/>
                <a:cs typeface="Arial" pitchFamily="34" charset="0"/>
              </a:rPr>
              <a:t>(3 doses in 12th session) = </a:t>
            </a:r>
            <a:r>
              <a:rPr lang="fr-CH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</a:t>
            </a:r>
            <a:r>
              <a:rPr lang="fr-CH" dirty="0">
                <a:latin typeface="Arial" pitchFamily="34" charset="0"/>
                <a:cs typeface="Arial" pitchFamily="34" charset="0"/>
              </a:rPr>
              <a:t>(</a:t>
            </a:r>
            <a:r>
              <a:rPr lang="fr-CH" i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</a:t>
            </a:r>
            <a:r>
              <a:rPr lang="fr-CH" dirty="0">
                <a:latin typeface="Arial" pitchFamily="34" charset="0"/>
                <a:cs typeface="Arial" pitchFamily="34" charset="0"/>
              </a:rPr>
              <a:t>  = 3; </a:t>
            </a:r>
            <a:r>
              <a:rPr lang="fr-CH" i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N</a:t>
            </a:r>
            <a:r>
              <a:rPr lang="fr-CH" dirty="0">
                <a:latin typeface="Arial" pitchFamily="34" charset="0"/>
                <a:cs typeface="Arial" pitchFamily="34" charset="0"/>
              </a:rPr>
              <a:t>  = 100, </a:t>
            </a:r>
            <a:r>
              <a:rPr lang="fr-CH" i="1" dirty="0">
                <a:latin typeface="Cambria Math" panose="02040503050406030204" pitchFamily="18" charset="0"/>
                <a:ea typeface="Cambria Math" panose="02040503050406030204" pitchFamily="18" charset="0"/>
                <a:cs typeface="Arial" pitchFamily="34" charset="0"/>
              </a:rPr>
              <a:t>p</a:t>
            </a:r>
            <a:r>
              <a:rPr lang="fr-CH" dirty="0">
                <a:latin typeface="Arial" pitchFamily="34" charset="0"/>
                <a:cs typeface="Arial" pitchFamily="34" charset="0"/>
              </a:rPr>
              <a:t>  = 1/52) = 17%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1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latin typeface="Arial" pitchFamily="34" charset="0"/>
                <a:cs typeface="Arial" pitchFamily="34" charset="0"/>
              </a:rPr>
              <a:t>Session size </a:t>
            </a:r>
            <a:r>
              <a:rPr lang="fr-CH" sz="2800" b="1" dirty="0" err="1">
                <a:latin typeface="Arial" pitchFamily="34" charset="0"/>
                <a:cs typeface="Arial" pitchFamily="34" charset="0"/>
              </a:rPr>
              <a:t>probability</a:t>
            </a:r>
            <a:r>
              <a:rPr lang="fr-CH" sz="2800" b="1" dirty="0">
                <a:latin typeface="Arial" pitchFamily="34" charset="0"/>
                <a:cs typeface="Arial" pitchFamily="34" charset="0"/>
              </a:rPr>
              <a:t> distribution, an illustrative </a:t>
            </a:r>
            <a:r>
              <a:rPr lang="fr-CH" sz="2800" b="1" dirty="0" err="1">
                <a:latin typeface="Arial" pitchFamily="34" charset="0"/>
                <a:cs typeface="Arial" pitchFamily="34" charset="0"/>
              </a:rPr>
              <a:t>example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0" y="609601"/>
            <a:ext cx="914400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CH" dirty="0">
                <a:latin typeface="Arial" pitchFamily="34" charset="0"/>
                <a:cs typeface="Arial" pitchFamily="34" charset="0"/>
              </a:rPr>
              <a:t>A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health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facility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holds</a:t>
            </a:r>
            <a:r>
              <a:rPr lang="fr-CH" dirty="0">
                <a:latin typeface="Arial" pitchFamily="34" charset="0"/>
                <a:cs typeface="Arial" pitchFamily="34" charset="0"/>
              </a:rPr>
              <a:t> one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Measles</a:t>
            </a:r>
            <a:r>
              <a:rPr lang="fr-CH" dirty="0">
                <a:latin typeface="Arial" pitchFamily="34" charset="0"/>
                <a:cs typeface="Arial" pitchFamily="34" charset="0"/>
              </a:rPr>
              <a:t>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immunization</a:t>
            </a:r>
            <a:r>
              <a:rPr lang="fr-CH" dirty="0">
                <a:latin typeface="Arial" pitchFamily="34" charset="0"/>
                <a:cs typeface="Arial" pitchFamily="34" charset="0"/>
              </a:rPr>
              <a:t> session per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week</a:t>
            </a:r>
            <a:r>
              <a:rPr lang="fr-CH" dirty="0">
                <a:latin typeface="Arial" pitchFamily="34" charset="0"/>
                <a:cs typeface="Arial" pitchFamily="34" charset="0"/>
              </a:rPr>
              <a:t> (52 per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year</a:t>
            </a:r>
            <a:r>
              <a:rPr lang="fr-CH" dirty="0">
                <a:latin typeface="Arial" pitchFamily="34" charset="0"/>
                <a:cs typeface="Arial" pitchFamily="34" charset="0"/>
              </a:rPr>
              <a:t>), and </a:t>
            </a:r>
          </a:p>
          <a:p>
            <a:r>
              <a:rPr lang="fr-CH" dirty="0">
                <a:latin typeface="Arial" pitchFamily="34" charset="0"/>
                <a:cs typeface="Arial" pitchFamily="34" charset="0"/>
              </a:rPr>
              <a:t>100 doses are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administered</a:t>
            </a:r>
            <a:r>
              <a:rPr lang="fr-CH" dirty="0">
                <a:latin typeface="Arial" pitchFamily="34" charset="0"/>
                <a:cs typeface="Arial" pitchFamily="34" charset="0"/>
              </a:rPr>
              <a:t> in one </a:t>
            </a:r>
            <a:r>
              <a:rPr lang="fr-CH" dirty="0" err="1">
                <a:latin typeface="Arial" pitchFamily="34" charset="0"/>
                <a:cs typeface="Arial" pitchFamily="34" charset="0"/>
              </a:rPr>
              <a:t>year</a:t>
            </a:r>
            <a:r>
              <a:rPr lang="fr-CH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3360000" y="3345422"/>
                <a:ext cx="5724644" cy="76937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GB">
                          <a:latin typeface="Cambria Math" panose="02040503050406030204" pitchFamily="18" charset="0"/>
                        </a:rPr>
                        <m:t>P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𝑁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=100,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52</m:t>
                              </m:r>
                            </m:den>
                          </m:f>
                        </m:e>
                      </m:d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00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</m:mr>
                          </m:m>
                        </m:e>
                      </m:d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52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52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100−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0000" y="3345422"/>
                <a:ext cx="5724644" cy="76937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/>
          <p:cNvGrpSpPr/>
          <p:nvPr/>
        </p:nvGrpSpPr>
        <p:grpSpPr>
          <a:xfrm>
            <a:off x="1599068" y="1213918"/>
            <a:ext cx="2972932" cy="2405391"/>
            <a:chOff x="97200" y="1295400"/>
            <a:chExt cx="2972932" cy="2305643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97200" y="1295400"/>
              <a:ext cx="360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277200" y="1295400"/>
              <a:ext cx="2792932" cy="230564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/>
          <p:cNvGrpSpPr/>
          <p:nvPr/>
        </p:nvGrpSpPr>
        <p:grpSpPr>
          <a:xfrm>
            <a:off x="5638800" y="924129"/>
            <a:ext cx="3121200" cy="2805983"/>
            <a:chOff x="4114800" y="1026000"/>
            <a:chExt cx="3121200" cy="2703223"/>
          </a:xfrm>
        </p:grpSpPr>
        <p:cxnSp>
          <p:nvCxnSpPr>
            <p:cNvPr id="26" name="Straight Connector 25"/>
            <p:cNvCxnSpPr/>
            <p:nvPr/>
          </p:nvCxnSpPr>
          <p:spPr>
            <a:xfrm>
              <a:off x="6912000" y="1026000"/>
              <a:ext cx="324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>
              <a:off x="4114800" y="1040887"/>
              <a:ext cx="2959200" cy="268833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tangle 22"/>
          <p:cNvSpPr/>
          <p:nvPr/>
        </p:nvSpPr>
        <p:spPr>
          <a:xfrm>
            <a:off x="2971800" y="6520190"/>
            <a:ext cx="6781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100" dirty="0">
                <a:latin typeface="Arial" pitchFamily="34" charset="0"/>
                <a:cs typeface="Arial" pitchFamily="34" charset="0"/>
              </a:rPr>
              <a:t>*</a:t>
            </a:r>
            <a:r>
              <a:rPr lang="fr-CH" sz="1100" dirty="0" err="1">
                <a:latin typeface="Arial" pitchFamily="34" charset="0"/>
                <a:cs typeface="Arial" pitchFamily="34" charset="0"/>
              </a:rPr>
              <a:t>Number</a:t>
            </a:r>
            <a:r>
              <a:rPr lang="fr-CH" sz="1100" dirty="0">
                <a:latin typeface="Arial" pitchFamily="34" charset="0"/>
                <a:cs typeface="Arial" pitchFamily="34" charset="0"/>
              </a:rPr>
              <a:t> of doses </a:t>
            </a:r>
            <a:r>
              <a:rPr lang="fr-CH" sz="1100" dirty="0" err="1">
                <a:latin typeface="Arial" pitchFamily="34" charset="0"/>
                <a:cs typeface="Arial" pitchFamily="34" charset="0"/>
              </a:rPr>
              <a:t>administered</a:t>
            </a:r>
            <a:r>
              <a:rPr lang="fr-CH" sz="1100" dirty="0">
                <a:latin typeface="Arial" pitchFamily="34" charset="0"/>
                <a:cs typeface="Arial" pitchFamily="34" charset="0"/>
              </a:rPr>
              <a:t> in one </a:t>
            </a:r>
            <a:r>
              <a:rPr lang="fr-CH" sz="1100" dirty="0" err="1">
                <a:latin typeface="Arial" pitchFamily="34" charset="0"/>
                <a:cs typeface="Arial" pitchFamily="34" charset="0"/>
              </a:rPr>
              <a:t>year</a:t>
            </a:r>
            <a:r>
              <a:rPr lang="fr-CH" sz="1100" dirty="0">
                <a:latin typeface="Arial" pitchFamily="34" charset="0"/>
                <a:cs typeface="Arial" pitchFamily="34" charset="0"/>
              </a:rPr>
              <a:t> = </a:t>
            </a:r>
            <a:r>
              <a:rPr lang="fr-CH" sz="1100" dirty="0" err="1">
                <a:latin typeface="Arial" pitchFamily="34" charset="0"/>
                <a:cs typeface="Arial" pitchFamily="34" charset="0"/>
              </a:rPr>
              <a:t>annual</a:t>
            </a:r>
            <a:r>
              <a:rPr lang="fr-CH" sz="1100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1100" dirty="0" err="1">
                <a:latin typeface="Arial" pitchFamily="34" charset="0"/>
                <a:cs typeface="Arial" pitchFamily="34" charset="0"/>
              </a:rPr>
              <a:t>birth</a:t>
            </a:r>
            <a:r>
              <a:rPr lang="fr-CH" sz="1100" dirty="0">
                <a:latin typeface="Arial" pitchFamily="34" charset="0"/>
                <a:cs typeface="Arial" pitchFamily="34" charset="0"/>
              </a:rPr>
              <a:t> rate × </a:t>
            </a:r>
            <a:r>
              <a:rPr lang="fr-CH" sz="1100" dirty="0" err="1">
                <a:latin typeface="Arial" pitchFamily="34" charset="0"/>
                <a:cs typeface="Arial" pitchFamily="34" charset="0"/>
              </a:rPr>
              <a:t>number</a:t>
            </a:r>
            <a:r>
              <a:rPr lang="fr-CH" sz="1100" dirty="0">
                <a:latin typeface="Arial" pitchFamily="34" charset="0"/>
                <a:cs typeface="Arial" pitchFamily="34" charset="0"/>
              </a:rPr>
              <a:t> of doses per infant × </a:t>
            </a:r>
            <a:r>
              <a:rPr lang="fr-CH" sz="1100" dirty="0" err="1">
                <a:latin typeface="Arial" pitchFamily="34" charset="0"/>
                <a:cs typeface="Arial" pitchFamily="34" charset="0"/>
              </a:rPr>
              <a:t>coverage</a:t>
            </a:r>
            <a:r>
              <a:rPr lang="fr-CH" sz="11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24" name="Picture 9" descr="w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Connector 26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7486650" y="4201357"/>
            <a:ext cx="42562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i="1" u="sng" dirty="0">
                <a:solidFill>
                  <a:srgbClr val="FF0000"/>
                </a:solidFill>
                <a:latin typeface="Bradley Hand ITC" panose="03070402050302030203" pitchFamily="66" charset="0"/>
              </a:rPr>
              <a:t>Key condition:</a:t>
            </a:r>
          </a:p>
          <a:p>
            <a:r>
              <a:rPr lang="en-GB" sz="2000" b="1" i="1" dirty="0">
                <a:solidFill>
                  <a:srgbClr val="FF0000"/>
                </a:solidFill>
                <a:latin typeface="Bradley Hand ITC" panose="03070402050302030203" pitchFamily="66" charset="0"/>
              </a:rPr>
              <a:t>Each dose has an equal probability of being administered in each session.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671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  <p:bldP spid="22" grpId="0" animBg="1"/>
      <p:bldP spid="2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/>
          <p:cNvCxnSpPr/>
          <p:nvPr/>
        </p:nvCxnSpPr>
        <p:spPr>
          <a:xfrm>
            <a:off x="-12974" y="486384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0" y="1"/>
            <a:ext cx="8968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800" b="1" dirty="0">
                <a:latin typeface="Arial" pitchFamily="34" charset="0"/>
                <a:cs typeface="Arial" pitchFamily="34" charset="0"/>
              </a:rPr>
              <a:t>Model versus data: Bangladesh, DTP, 10 dose </a:t>
            </a:r>
            <a:r>
              <a:rPr lang="fr-CH" sz="2800" b="1" dirty="0" err="1">
                <a:latin typeface="Arial" pitchFamily="34" charset="0"/>
                <a:cs typeface="Arial" pitchFamily="34" charset="0"/>
              </a:rPr>
              <a:t>vial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0" y="685801"/>
            <a:ext cx="10668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>
                <a:latin typeface="Arial" pitchFamily="34" charset="0"/>
                <a:cs typeface="Arial" pitchFamily="34" charset="0"/>
              </a:rPr>
              <a:t>In 2004 the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Darajhat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facility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in Bangladesh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administered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418 doses of DTP Vaccine. </a:t>
            </a:r>
          </a:p>
          <a:p>
            <a:r>
              <a:rPr lang="fr-CH" sz="1600" dirty="0">
                <a:latin typeface="Arial" pitchFamily="34" charset="0"/>
                <a:cs typeface="Arial" pitchFamily="34" charset="0"/>
              </a:rPr>
              <a:t>The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facility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held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94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immunization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sessions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year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.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1447801"/>
            <a:ext cx="121910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 err="1">
                <a:latin typeface="Arial" pitchFamily="34" charset="0"/>
                <a:cs typeface="Arial" pitchFamily="34" charset="0"/>
              </a:rPr>
              <a:t>Based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on the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hypothesis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that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the session size distribution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is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Binomial(n; N=418, p=1/94), the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expected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session size distribution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may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be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fr-CH" sz="1600" dirty="0" err="1">
                <a:latin typeface="Arial" pitchFamily="34" charset="0"/>
                <a:cs typeface="Arial" pitchFamily="34" charset="0"/>
              </a:rPr>
              <a:t>generated</a:t>
            </a:r>
            <a:r>
              <a:rPr lang="fr-CH" sz="1600" dirty="0">
                <a:latin typeface="Arial" pitchFamily="34" charset="0"/>
                <a:cs typeface="Arial" pitchFamily="34" charset="0"/>
              </a:rPr>
              <a:t>…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42134" y="1047493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>
                <a:solidFill>
                  <a:srgbClr val="FF0000"/>
                </a:solidFill>
                <a:latin typeface="Freestyle Script" pitchFamily="66" charset="0"/>
              </a:rPr>
              <a:t>MEAN SESSION SIZE = # DOSES / # SESSIONS = 418 / 94 = 4.4</a:t>
            </a:r>
            <a:endParaRPr lang="en-US" sz="2400" b="1" dirty="0">
              <a:solidFill>
                <a:srgbClr val="FF0000"/>
              </a:solidFill>
              <a:latin typeface="Freestyle Script" pitchFamily="66" charset="0"/>
            </a:endParaRPr>
          </a:p>
        </p:txBody>
      </p:sp>
      <p:graphicFrame>
        <p:nvGraphicFramePr>
          <p:cNvPr id="14" name="Chart 13"/>
          <p:cNvGraphicFramePr>
            <a:graphicFrameLocks noChangeAspect="1"/>
          </p:cNvGraphicFramePr>
          <p:nvPr>
            <p:extLst/>
          </p:nvPr>
        </p:nvGraphicFramePr>
        <p:xfrm>
          <a:off x="2729765" y="2232000"/>
          <a:ext cx="6732471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2" name="Chart 21"/>
          <p:cNvGraphicFramePr>
            <a:graphicFrameLocks noChangeAspect="1"/>
          </p:cNvGraphicFramePr>
          <p:nvPr>
            <p:extLst/>
          </p:nvPr>
        </p:nvGraphicFramePr>
        <p:xfrm>
          <a:off x="2730001" y="2232000"/>
          <a:ext cx="6732471" cy="432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7" name="Picture 9" descr="w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93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3" grpId="0"/>
      <p:bldGraphic spid="14" grpId="0">
        <p:bldAsOne/>
      </p:bldGraphic>
      <p:bldGraphic spid="22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" y="852473"/>
            <a:ext cx="262242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Births per year = 250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Doses per recipient = 3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coverage = 80%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0"/>
            <a:ext cx="1117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itchFamily="34" charset="0"/>
                <a:cs typeface="Arial" pitchFamily="34" charset="0"/>
              </a:rPr>
              <a:t>Expected opened vial wastage rate, an illustrative example </a:t>
            </a:r>
          </a:p>
        </p:txBody>
      </p:sp>
      <p:pic>
        <p:nvPicPr>
          <p:cNvPr id="8" name="Picture 9" descr="w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621252" y="1283360"/>
            <a:ext cx="4054315" cy="1231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Doses administered per year = 600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Sessions per week = 2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 </a:t>
            </a:r>
            <a:r>
              <a:rPr lang="en-GB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session size = 600/104 = 5.8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585159" y="916965"/>
            <a:ext cx="0" cy="1128889"/>
          </a:xfrm>
          <a:prstGeom prst="line">
            <a:avLst/>
          </a:prstGeom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583945" y="1475764"/>
            <a:ext cx="360000" cy="0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41701" y="1340298"/>
            <a:ext cx="0" cy="1094992"/>
          </a:xfrm>
          <a:prstGeom prst="line">
            <a:avLst/>
          </a:prstGeom>
          <a:ln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6641701" y="1657318"/>
            <a:ext cx="360000" cy="0"/>
          </a:xfrm>
          <a:prstGeom prst="straightConnector1">
            <a:avLst/>
          </a:prstGeom>
          <a:ln>
            <a:solidFill>
              <a:srgbClr val="00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3040545" y="3672358"/>
            <a:ext cx="3601156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ts val="1800"/>
              </a:spcBef>
              <a:spcAft>
                <a:spcPts val="600"/>
              </a:spcAft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Doses per vial = 10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GB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Discard time = 6 hours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5880" y="3331495"/>
            <a:ext cx="4877223" cy="270685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6628602" y="3730979"/>
            <a:ext cx="0" cy="6829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6628602" y="4047999"/>
            <a:ext cx="360000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ounded Rectangle 8"/>
          <p:cNvSpPr/>
          <p:nvPr/>
        </p:nvSpPr>
        <p:spPr>
          <a:xfrm>
            <a:off x="451556" y="5186921"/>
            <a:ext cx="6674324" cy="733777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>
                <a:solidFill>
                  <a:schemeClr val="tx1"/>
                </a:solidFill>
              </a:rPr>
              <a:t>Expected wastage rate = 44%</a:t>
            </a:r>
          </a:p>
        </p:txBody>
      </p:sp>
      <p:sp>
        <p:nvSpPr>
          <p:cNvPr id="21" name="Freeform: Shape 20"/>
          <p:cNvSpPr>
            <a:spLocks noChangeAspect="1"/>
          </p:cNvSpPr>
          <p:nvPr/>
        </p:nvSpPr>
        <p:spPr>
          <a:xfrm>
            <a:off x="5772637" y="4457750"/>
            <a:ext cx="740769" cy="180000"/>
          </a:xfrm>
          <a:custGeom>
            <a:avLst/>
            <a:gdLst>
              <a:gd name="connsiteX0" fmla="*/ 0 w 998376"/>
              <a:gd name="connsiteY0" fmla="*/ 0 h 242596"/>
              <a:gd name="connsiteX1" fmla="*/ 569168 w 998376"/>
              <a:gd name="connsiteY1" fmla="*/ 9331 h 242596"/>
              <a:gd name="connsiteX2" fmla="*/ 998376 w 998376"/>
              <a:gd name="connsiteY2" fmla="*/ 27992 h 242596"/>
              <a:gd name="connsiteX3" fmla="*/ 989045 w 998376"/>
              <a:gd name="connsiteY3" fmla="*/ 55984 h 242596"/>
              <a:gd name="connsiteX4" fmla="*/ 951723 w 998376"/>
              <a:gd name="connsiteY4" fmla="*/ 65314 h 242596"/>
              <a:gd name="connsiteX5" fmla="*/ 905070 w 998376"/>
              <a:gd name="connsiteY5" fmla="*/ 83975 h 242596"/>
              <a:gd name="connsiteX6" fmla="*/ 830425 w 998376"/>
              <a:gd name="connsiteY6" fmla="*/ 93306 h 242596"/>
              <a:gd name="connsiteX7" fmla="*/ 681135 w 998376"/>
              <a:gd name="connsiteY7" fmla="*/ 111967 h 242596"/>
              <a:gd name="connsiteX8" fmla="*/ 653143 w 998376"/>
              <a:gd name="connsiteY8" fmla="*/ 121298 h 242596"/>
              <a:gd name="connsiteX9" fmla="*/ 186613 w 998376"/>
              <a:gd name="connsiteY9" fmla="*/ 121298 h 242596"/>
              <a:gd name="connsiteX10" fmla="*/ 223935 w 998376"/>
              <a:gd name="connsiteY10" fmla="*/ 93306 h 242596"/>
              <a:gd name="connsiteX11" fmla="*/ 438539 w 998376"/>
              <a:gd name="connsiteY11" fmla="*/ 121298 h 242596"/>
              <a:gd name="connsiteX12" fmla="*/ 466531 w 998376"/>
              <a:gd name="connsiteY12" fmla="*/ 130628 h 242596"/>
              <a:gd name="connsiteX13" fmla="*/ 513184 w 998376"/>
              <a:gd name="connsiteY13" fmla="*/ 139959 h 242596"/>
              <a:gd name="connsiteX14" fmla="*/ 569168 w 998376"/>
              <a:gd name="connsiteY14" fmla="*/ 167951 h 242596"/>
              <a:gd name="connsiteX15" fmla="*/ 625151 w 998376"/>
              <a:gd name="connsiteY15" fmla="*/ 186612 h 242596"/>
              <a:gd name="connsiteX16" fmla="*/ 653143 w 998376"/>
              <a:gd name="connsiteY16" fmla="*/ 195943 h 242596"/>
              <a:gd name="connsiteX17" fmla="*/ 671804 w 998376"/>
              <a:gd name="connsiteY17" fmla="*/ 242596 h 24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98376" h="242596">
                <a:moveTo>
                  <a:pt x="0" y="0"/>
                </a:moveTo>
                <a:lnTo>
                  <a:pt x="569168" y="9331"/>
                </a:lnTo>
                <a:cubicBezTo>
                  <a:pt x="662595" y="11504"/>
                  <a:pt x="897108" y="23169"/>
                  <a:pt x="998376" y="27992"/>
                </a:cubicBezTo>
                <a:cubicBezTo>
                  <a:pt x="995266" y="37323"/>
                  <a:pt x="996725" y="49840"/>
                  <a:pt x="989045" y="55984"/>
                </a:cubicBezTo>
                <a:cubicBezTo>
                  <a:pt x="979031" y="63995"/>
                  <a:pt x="963888" y="61259"/>
                  <a:pt x="951723" y="65314"/>
                </a:cubicBezTo>
                <a:cubicBezTo>
                  <a:pt x="935834" y="70610"/>
                  <a:pt x="921390" y="80209"/>
                  <a:pt x="905070" y="83975"/>
                </a:cubicBezTo>
                <a:cubicBezTo>
                  <a:pt x="880637" y="89613"/>
                  <a:pt x="855209" y="89493"/>
                  <a:pt x="830425" y="93306"/>
                </a:cubicBezTo>
                <a:cubicBezTo>
                  <a:pt x="691179" y="114729"/>
                  <a:pt x="927168" y="89602"/>
                  <a:pt x="681135" y="111967"/>
                </a:cubicBezTo>
                <a:cubicBezTo>
                  <a:pt x="671804" y="115077"/>
                  <a:pt x="662845" y="119681"/>
                  <a:pt x="653143" y="121298"/>
                </a:cubicBezTo>
                <a:cubicBezTo>
                  <a:pt x="503681" y="146208"/>
                  <a:pt x="319742" y="124545"/>
                  <a:pt x="186613" y="121298"/>
                </a:cubicBezTo>
                <a:cubicBezTo>
                  <a:pt x="199054" y="111967"/>
                  <a:pt x="208470" y="94934"/>
                  <a:pt x="223935" y="93306"/>
                </a:cubicBezTo>
                <a:cubicBezTo>
                  <a:pt x="283025" y="87086"/>
                  <a:pt x="376930" y="100763"/>
                  <a:pt x="438539" y="121298"/>
                </a:cubicBezTo>
                <a:cubicBezTo>
                  <a:pt x="447870" y="124408"/>
                  <a:pt x="456989" y="128243"/>
                  <a:pt x="466531" y="130628"/>
                </a:cubicBezTo>
                <a:cubicBezTo>
                  <a:pt x="481916" y="134474"/>
                  <a:pt x="497799" y="136112"/>
                  <a:pt x="513184" y="139959"/>
                </a:cubicBezTo>
                <a:cubicBezTo>
                  <a:pt x="571519" y="154543"/>
                  <a:pt x="510526" y="141888"/>
                  <a:pt x="569168" y="167951"/>
                </a:cubicBezTo>
                <a:cubicBezTo>
                  <a:pt x="587143" y="175940"/>
                  <a:pt x="606490" y="180392"/>
                  <a:pt x="625151" y="186612"/>
                </a:cubicBezTo>
                <a:lnTo>
                  <a:pt x="653143" y="195943"/>
                </a:lnTo>
                <a:cubicBezTo>
                  <a:pt x="675254" y="229111"/>
                  <a:pt x="671804" y="212721"/>
                  <a:pt x="671804" y="24259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Freeform: Shape 21"/>
          <p:cNvSpPr>
            <a:spLocks noChangeAspect="1"/>
          </p:cNvSpPr>
          <p:nvPr/>
        </p:nvSpPr>
        <p:spPr>
          <a:xfrm>
            <a:off x="6066299" y="3981228"/>
            <a:ext cx="740769" cy="180000"/>
          </a:xfrm>
          <a:custGeom>
            <a:avLst/>
            <a:gdLst>
              <a:gd name="connsiteX0" fmla="*/ 0 w 998376"/>
              <a:gd name="connsiteY0" fmla="*/ 0 h 242596"/>
              <a:gd name="connsiteX1" fmla="*/ 569168 w 998376"/>
              <a:gd name="connsiteY1" fmla="*/ 9331 h 242596"/>
              <a:gd name="connsiteX2" fmla="*/ 998376 w 998376"/>
              <a:gd name="connsiteY2" fmla="*/ 27992 h 242596"/>
              <a:gd name="connsiteX3" fmla="*/ 989045 w 998376"/>
              <a:gd name="connsiteY3" fmla="*/ 55984 h 242596"/>
              <a:gd name="connsiteX4" fmla="*/ 951723 w 998376"/>
              <a:gd name="connsiteY4" fmla="*/ 65314 h 242596"/>
              <a:gd name="connsiteX5" fmla="*/ 905070 w 998376"/>
              <a:gd name="connsiteY5" fmla="*/ 83975 h 242596"/>
              <a:gd name="connsiteX6" fmla="*/ 830425 w 998376"/>
              <a:gd name="connsiteY6" fmla="*/ 93306 h 242596"/>
              <a:gd name="connsiteX7" fmla="*/ 681135 w 998376"/>
              <a:gd name="connsiteY7" fmla="*/ 111967 h 242596"/>
              <a:gd name="connsiteX8" fmla="*/ 653143 w 998376"/>
              <a:gd name="connsiteY8" fmla="*/ 121298 h 242596"/>
              <a:gd name="connsiteX9" fmla="*/ 186613 w 998376"/>
              <a:gd name="connsiteY9" fmla="*/ 121298 h 242596"/>
              <a:gd name="connsiteX10" fmla="*/ 223935 w 998376"/>
              <a:gd name="connsiteY10" fmla="*/ 93306 h 242596"/>
              <a:gd name="connsiteX11" fmla="*/ 438539 w 998376"/>
              <a:gd name="connsiteY11" fmla="*/ 121298 h 242596"/>
              <a:gd name="connsiteX12" fmla="*/ 466531 w 998376"/>
              <a:gd name="connsiteY12" fmla="*/ 130628 h 242596"/>
              <a:gd name="connsiteX13" fmla="*/ 513184 w 998376"/>
              <a:gd name="connsiteY13" fmla="*/ 139959 h 242596"/>
              <a:gd name="connsiteX14" fmla="*/ 569168 w 998376"/>
              <a:gd name="connsiteY14" fmla="*/ 167951 h 242596"/>
              <a:gd name="connsiteX15" fmla="*/ 625151 w 998376"/>
              <a:gd name="connsiteY15" fmla="*/ 186612 h 242596"/>
              <a:gd name="connsiteX16" fmla="*/ 653143 w 998376"/>
              <a:gd name="connsiteY16" fmla="*/ 195943 h 242596"/>
              <a:gd name="connsiteX17" fmla="*/ 671804 w 998376"/>
              <a:gd name="connsiteY17" fmla="*/ 242596 h 24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98376" h="242596">
                <a:moveTo>
                  <a:pt x="0" y="0"/>
                </a:moveTo>
                <a:lnTo>
                  <a:pt x="569168" y="9331"/>
                </a:lnTo>
                <a:cubicBezTo>
                  <a:pt x="662595" y="11504"/>
                  <a:pt x="897108" y="23169"/>
                  <a:pt x="998376" y="27992"/>
                </a:cubicBezTo>
                <a:cubicBezTo>
                  <a:pt x="995266" y="37323"/>
                  <a:pt x="996725" y="49840"/>
                  <a:pt x="989045" y="55984"/>
                </a:cubicBezTo>
                <a:cubicBezTo>
                  <a:pt x="979031" y="63995"/>
                  <a:pt x="963888" y="61259"/>
                  <a:pt x="951723" y="65314"/>
                </a:cubicBezTo>
                <a:cubicBezTo>
                  <a:pt x="935834" y="70610"/>
                  <a:pt x="921390" y="80209"/>
                  <a:pt x="905070" y="83975"/>
                </a:cubicBezTo>
                <a:cubicBezTo>
                  <a:pt x="880637" y="89613"/>
                  <a:pt x="855209" y="89493"/>
                  <a:pt x="830425" y="93306"/>
                </a:cubicBezTo>
                <a:cubicBezTo>
                  <a:pt x="691179" y="114729"/>
                  <a:pt x="927168" y="89602"/>
                  <a:pt x="681135" y="111967"/>
                </a:cubicBezTo>
                <a:cubicBezTo>
                  <a:pt x="671804" y="115077"/>
                  <a:pt x="662845" y="119681"/>
                  <a:pt x="653143" y="121298"/>
                </a:cubicBezTo>
                <a:cubicBezTo>
                  <a:pt x="503681" y="146208"/>
                  <a:pt x="319742" y="124545"/>
                  <a:pt x="186613" y="121298"/>
                </a:cubicBezTo>
                <a:cubicBezTo>
                  <a:pt x="199054" y="111967"/>
                  <a:pt x="208470" y="94934"/>
                  <a:pt x="223935" y="93306"/>
                </a:cubicBezTo>
                <a:cubicBezTo>
                  <a:pt x="283025" y="87086"/>
                  <a:pt x="376930" y="100763"/>
                  <a:pt x="438539" y="121298"/>
                </a:cubicBezTo>
                <a:cubicBezTo>
                  <a:pt x="447870" y="124408"/>
                  <a:pt x="456989" y="128243"/>
                  <a:pt x="466531" y="130628"/>
                </a:cubicBezTo>
                <a:cubicBezTo>
                  <a:pt x="481916" y="134474"/>
                  <a:pt x="497799" y="136112"/>
                  <a:pt x="513184" y="139959"/>
                </a:cubicBezTo>
                <a:cubicBezTo>
                  <a:pt x="571519" y="154543"/>
                  <a:pt x="510526" y="141888"/>
                  <a:pt x="569168" y="167951"/>
                </a:cubicBezTo>
                <a:cubicBezTo>
                  <a:pt x="587143" y="175940"/>
                  <a:pt x="606490" y="180392"/>
                  <a:pt x="625151" y="186612"/>
                </a:cubicBezTo>
                <a:lnTo>
                  <a:pt x="653143" y="195943"/>
                </a:lnTo>
                <a:cubicBezTo>
                  <a:pt x="675254" y="229111"/>
                  <a:pt x="671804" y="212721"/>
                  <a:pt x="671804" y="24259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Freeform: Shape 22"/>
          <p:cNvSpPr>
            <a:spLocks noChangeAspect="1"/>
          </p:cNvSpPr>
          <p:nvPr/>
        </p:nvSpPr>
        <p:spPr>
          <a:xfrm>
            <a:off x="6047624" y="2469340"/>
            <a:ext cx="740769" cy="180000"/>
          </a:xfrm>
          <a:custGeom>
            <a:avLst/>
            <a:gdLst>
              <a:gd name="connsiteX0" fmla="*/ 0 w 998376"/>
              <a:gd name="connsiteY0" fmla="*/ 0 h 242596"/>
              <a:gd name="connsiteX1" fmla="*/ 569168 w 998376"/>
              <a:gd name="connsiteY1" fmla="*/ 9331 h 242596"/>
              <a:gd name="connsiteX2" fmla="*/ 998376 w 998376"/>
              <a:gd name="connsiteY2" fmla="*/ 27992 h 242596"/>
              <a:gd name="connsiteX3" fmla="*/ 989045 w 998376"/>
              <a:gd name="connsiteY3" fmla="*/ 55984 h 242596"/>
              <a:gd name="connsiteX4" fmla="*/ 951723 w 998376"/>
              <a:gd name="connsiteY4" fmla="*/ 65314 h 242596"/>
              <a:gd name="connsiteX5" fmla="*/ 905070 w 998376"/>
              <a:gd name="connsiteY5" fmla="*/ 83975 h 242596"/>
              <a:gd name="connsiteX6" fmla="*/ 830425 w 998376"/>
              <a:gd name="connsiteY6" fmla="*/ 93306 h 242596"/>
              <a:gd name="connsiteX7" fmla="*/ 681135 w 998376"/>
              <a:gd name="connsiteY7" fmla="*/ 111967 h 242596"/>
              <a:gd name="connsiteX8" fmla="*/ 653143 w 998376"/>
              <a:gd name="connsiteY8" fmla="*/ 121298 h 242596"/>
              <a:gd name="connsiteX9" fmla="*/ 186613 w 998376"/>
              <a:gd name="connsiteY9" fmla="*/ 121298 h 242596"/>
              <a:gd name="connsiteX10" fmla="*/ 223935 w 998376"/>
              <a:gd name="connsiteY10" fmla="*/ 93306 h 242596"/>
              <a:gd name="connsiteX11" fmla="*/ 438539 w 998376"/>
              <a:gd name="connsiteY11" fmla="*/ 121298 h 242596"/>
              <a:gd name="connsiteX12" fmla="*/ 466531 w 998376"/>
              <a:gd name="connsiteY12" fmla="*/ 130628 h 242596"/>
              <a:gd name="connsiteX13" fmla="*/ 513184 w 998376"/>
              <a:gd name="connsiteY13" fmla="*/ 139959 h 242596"/>
              <a:gd name="connsiteX14" fmla="*/ 569168 w 998376"/>
              <a:gd name="connsiteY14" fmla="*/ 167951 h 242596"/>
              <a:gd name="connsiteX15" fmla="*/ 625151 w 998376"/>
              <a:gd name="connsiteY15" fmla="*/ 186612 h 242596"/>
              <a:gd name="connsiteX16" fmla="*/ 653143 w 998376"/>
              <a:gd name="connsiteY16" fmla="*/ 195943 h 242596"/>
              <a:gd name="connsiteX17" fmla="*/ 671804 w 998376"/>
              <a:gd name="connsiteY17" fmla="*/ 242596 h 24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98376" h="242596">
                <a:moveTo>
                  <a:pt x="0" y="0"/>
                </a:moveTo>
                <a:lnTo>
                  <a:pt x="569168" y="9331"/>
                </a:lnTo>
                <a:cubicBezTo>
                  <a:pt x="662595" y="11504"/>
                  <a:pt x="897108" y="23169"/>
                  <a:pt x="998376" y="27992"/>
                </a:cubicBezTo>
                <a:cubicBezTo>
                  <a:pt x="995266" y="37323"/>
                  <a:pt x="996725" y="49840"/>
                  <a:pt x="989045" y="55984"/>
                </a:cubicBezTo>
                <a:cubicBezTo>
                  <a:pt x="979031" y="63995"/>
                  <a:pt x="963888" y="61259"/>
                  <a:pt x="951723" y="65314"/>
                </a:cubicBezTo>
                <a:cubicBezTo>
                  <a:pt x="935834" y="70610"/>
                  <a:pt x="921390" y="80209"/>
                  <a:pt x="905070" y="83975"/>
                </a:cubicBezTo>
                <a:cubicBezTo>
                  <a:pt x="880637" y="89613"/>
                  <a:pt x="855209" y="89493"/>
                  <a:pt x="830425" y="93306"/>
                </a:cubicBezTo>
                <a:cubicBezTo>
                  <a:pt x="691179" y="114729"/>
                  <a:pt x="927168" y="89602"/>
                  <a:pt x="681135" y="111967"/>
                </a:cubicBezTo>
                <a:cubicBezTo>
                  <a:pt x="671804" y="115077"/>
                  <a:pt x="662845" y="119681"/>
                  <a:pt x="653143" y="121298"/>
                </a:cubicBezTo>
                <a:cubicBezTo>
                  <a:pt x="503681" y="146208"/>
                  <a:pt x="319742" y="124545"/>
                  <a:pt x="186613" y="121298"/>
                </a:cubicBezTo>
                <a:cubicBezTo>
                  <a:pt x="199054" y="111967"/>
                  <a:pt x="208470" y="94934"/>
                  <a:pt x="223935" y="93306"/>
                </a:cubicBezTo>
                <a:cubicBezTo>
                  <a:pt x="283025" y="87086"/>
                  <a:pt x="376930" y="100763"/>
                  <a:pt x="438539" y="121298"/>
                </a:cubicBezTo>
                <a:cubicBezTo>
                  <a:pt x="447870" y="124408"/>
                  <a:pt x="456989" y="128243"/>
                  <a:pt x="466531" y="130628"/>
                </a:cubicBezTo>
                <a:cubicBezTo>
                  <a:pt x="481916" y="134474"/>
                  <a:pt x="497799" y="136112"/>
                  <a:pt x="513184" y="139959"/>
                </a:cubicBezTo>
                <a:cubicBezTo>
                  <a:pt x="571519" y="154543"/>
                  <a:pt x="510526" y="141888"/>
                  <a:pt x="569168" y="167951"/>
                </a:cubicBezTo>
                <a:cubicBezTo>
                  <a:pt x="587143" y="175940"/>
                  <a:pt x="606490" y="180392"/>
                  <a:pt x="625151" y="186612"/>
                </a:cubicBezTo>
                <a:lnTo>
                  <a:pt x="653143" y="195943"/>
                </a:lnTo>
                <a:cubicBezTo>
                  <a:pt x="675254" y="229111"/>
                  <a:pt x="671804" y="212721"/>
                  <a:pt x="671804" y="24259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Freeform: Shape 23"/>
          <p:cNvSpPr>
            <a:spLocks noChangeAspect="1"/>
          </p:cNvSpPr>
          <p:nvPr/>
        </p:nvSpPr>
        <p:spPr>
          <a:xfrm>
            <a:off x="5128864" y="5758382"/>
            <a:ext cx="740769" cy="180000"/>
          </a:xfrm>
          <a:custGeom>
            <a:avLst/>
            <a:gdLst>
              <a:gd name="connsiteX0" fmla="*/ 0 w 998376"/>
              <a:gd name="connsiteY0" fmla="*/ 0 h 242596"/>
              <a:gd name="connsiteX1" fmla="*/ 569168 w 998376"/>
              <a:gd name="connsiteY1" fmla="*/ 9331 h 242596"/>
              <a:gd name="connsiteX2" fmla="*/ 998376 w 998376"/>
              <a:gd name="connsiteY2" fmla="*/ 27992 h 242596"/>
              <a:gd name="connsiteX3" fmla="*/ 989045 w 998376"/>
              <a:gd name="connsiteY3" fmla="*/ 55984 h 242596"/>
              <a:gd name="connsiteX4" fmla="*/ 951723 w 998376"/>
              <a:gd name="connsiteY4" fmla="*/ 65314 h 242596"/>
              <a:gd name="connsiteX5" fmla="*/ 905070 w 998376"/>
              <a:gd name="connsiteY5" fmla="*/ 83975 h 242596"/>
              <a:gd name="connsiteX6" fmla="*/ 830425 w 998376"/>
              <a:gd name="connsiteY6" fmla="*/ 93306 h 242596"/>
              <a:gd name="connsiteX7" fmla="*/ 681135 w 998376"/>
              <a:gd name="connsiteY7" fmla="*/ 111967 h 242596"/>
              <a:gd name="connsiteX8" fmla="*/ 653143 w 998376"/>
              <a:gd name="connsiteY8" fmla="*/ 121298 h 242596"/>
              <a:gd name="connsiteX9" fmla="*/ 186613 w 998376"/>
              <a:gd name="connsiteY9" fmla="*/ 121298 h 242596"/>
              <a:gd name="connsiteX10" fmla="*/ 223935 w 998376"/>
              <a:gd name="connsiteY10" fmla="*/ 93306 h 242596"/>
              <a:gd name="connsiteX11" fmla="*/ 438539 w 998376"/>
              <a:gd name="connsiteY11" fmla="*/ 121298 h 242596"/>
              <a:gd name="connsiteX12" fmla="*/ 466531 w 998376"/>
              <a:gd name="connsiteY12" fmla="*/ 130628 h 242596"/>
              <a:gd name="connsiteX13" fmla="*/ 513184 w 998376"/>
              <a:gd name="connsiteY13" fmla="*/ 139959 h 242596"/>
              <a:gd name="connsiteX14" fmla="*/ 569168 w 998376"/>
              <a:gd name="connsiteY14" fmla="*/ 167951 h 242596"/>
              <a:gd name="connsiteX15" fmla="*/ 625151 w 998376"/>
              <a:gd name="connsiteY15" fmla="*/ 186612 h 242596"/>
              <a:gd name="connsiteX16" fmla="*/ 653143 w 998376"/>
              <a:gd name="connsiteY16" fmla="*/ 195943 h 242596"/>
              <a:gd name="connsiteX17" fmla="*/ 671804 w 998376"/>
              <a:gd name="connsiteY17" fmla="*/ 242596 h 2425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98376" h="242596">
                <a:moveTo>
                  <a:pt x="0" y="0"/>
                </a:moveTo>
                <a:lnTo>
                  <a:pt x="569168" y="9331"/>
                </a:lnTo>
                <a:cubicBezTo>
                  <a:pt x="662595" y="11504"/>
                  <a:pt x="897108" y="23169"/>
                  <a:pt x="998376" y="27992"/>
                </a:cubicBezTo>
                <a:cubicBezTo>
                  <a:pt x="995266" y="37323"/>
                  <a:pt x="996725" y="49840"/>
                  <a:pt x="989045" y="55984"/>
                </a:cubicBezTo>
                <a:cubicBezTo>
                  <a:pt x="979031" y="63995"/>
                  <a:pt x="963888" y="61259"/>
                  <a:pt x="951723" y="65314"/>
                </a:cubicBezTo>
                <a:cubicBezTo>
                  <a:pt x="935834" y="70610"/>
                  <a:pt x="921390" y="80209"/>
                  <a:pt x="905070" y="83975"/>
                </a:cubicBezTo>
                <a:cubicBezTo>
                  <a:pt x="880637" y="89613"/>
                  <a:pt x="855209" y="89493"/>
                  <a:pt x="830425" y="93306"/>
                </a:cubicBezTo>
                <a:cubicBezTo>
                  <a:pt x="691179" y="114729"/>
                  <a:pt x="927168" y="89602"/>
                  <a:pt x="681135" y="111967"/>
                </a:cubicBezTo>
                <a:cubicBezTo>
                  <a:pt x="671804" y="115077"/>
                  <a:pt x="662845" y="119681"/>
                  <a:pt x="653143" y="121298"/>
                </a:cubicBezTo>
                <a:cubicBezTo>
                  <a:pt x="503681" y="146208"/>
                  <a:pt x="319742" y="124545"/>
                  <a:pt x="186613" y="121298"/>
                </a:cubicBezTo>
                <a:cubicBezTo>
                  <a:pt x="199054" y="111967"/>
                  <a:pt x="208470" y="94934"/>
                  <a:pt x="223935" y="93306"/>
                </a:cubicBezTo>
                <a:cubicBezTo>
                  <a:pt x="283025" y="87086"/>
                  <a:pt x="376930" y="100763"/>
                  <a:pt x="438539" y="121298"/>
                </a:cubicBezTo>
                <a:cubicBezTo>
                  <a:pt x="447870" y="124408"/>
                  <a:pt x="456989" y="128243"/>
                  <a:pt x="466531" y="130628"/>
                </a:cubicBezTo>
                <a:cubicBezTo>
                  <a:pt x="481916" y="134474"/>
                  <a:pt x="497799" y="136112"/>
                  <a:pt x="513184" y="139959"/>
                </a:cubicBezTo>
                <a:cubicBezTo>
                  <a:pt x="571519" y="154543"/>
                  <a:pt x="510526" y="141888"/>
                  <a:pt x="569168" y="167951"/>
                </a:cubicBezTo>
                <a:cubicBezTo>
                  <a:pt x="587143" y="175940"/>
                  <a:pt x="606490" y="180392"/>
                  <a:pt x="625151" y="186612"/>
                </a:cubicBezTo>
                <a:lnTo>
                  <a:pt x="653143" y="195943"/>
                </a:lnTo>
                <a:cubicBezTo>
                  <a:pt x="675254" y="229111"/>
                  <a:pt x="671804" y="212721"/>
                  <a:pt x="671804" y="242596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8FD52F2-5DF5-45CC-A094-51BB477C6C4F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227861" y="585735"/>
            <a:ext cx="4716000" cy="2695052"/>
          </a:xfrm>
          <a:prstGeom prst="rect">
            <a:avLst/>
          </a:prstGeom>
        </p:spPr>
      </p:pic>
      <p:pic>
        <p:nvPicPr>
          <p:cNvPr id="25" name="Picture 24">
            <a:hlinkClick r:id="rId6" action="ppaction://hlinkfile"/>
            <a:extLst>
              <a:ext uri="{FF2B5EF4-FFF2-40B4-BE49-F238E27FC236}">
                <a16:creationId xmlns:a16="http://schemas.microsoft.com/office/drawing/2014/main" id="{522D3377-10C8-4F60-990F-9B366900F0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861" y="6127649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218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9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/>
          <p:cNvCxnSpPr/>
          <p:nvPr/>
        </p:nvCxnSpPr>
        <p:spPr>
          <a:xfrm>
            <a:off x="-12192" y="484632"/>
            <a:ext cx="1220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0" y="0"/>
            <a:ext cx="1117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atin typeface="Arial" pitchFamily="34" charset="0"/>
                <a:cs typeface="Arial" pitchFamily="34" charset="0"/>
              </a:rPr>
              <a:t>Expected wastage rate </a:t>
            </a:r>
          </a:p>
        </p:txBody>
      </p:sp>
      <p:pic>
        <p:nvPicPr>
          <p:cNvPr id="8" name="Picture 9" descr="wh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2934" y="1924"/>
            <a:ext cx="448437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167467" y="598305"/>
            <a:ext cx="9968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discard after 6 hours 		        		     discard after 28 days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288" y="1061471"/>
            <a:ext cx="5436071" cy="3348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891" y="1061471"/>
            <a:ext cx="5436071" cy="33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5152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INTS" val="1"/>
  <p:tag name="TIME" val="1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259</TotalTime>
  <Words>2713</Words>
  <Application>Microsoft Office PowerPoint</Application>
  <PresentationFormat>Widescreen</PresentationFormat>
  <Paragraphs>310</Paragraphs>
  <Slides>27</Slides>
  <Notes>15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7" baseType="lpstr">
      <vt:lpstr>Arial</vt:lpstr>
      <vt:lpstr>Bradley Hand ITC</vt:lpstr>
      <vt:lpstr>Calibri</vt:lpstr>
      <vt:lpstr>Calibri Light</vt:lpstr>
      <vt:lpstr>Cambria Math</vt:lpstr>
      <vt:lpstr>Freestyle Script</vt:lpstr>
      <vt:lpstr>Symbol</vt:lpstr>
      <vt:lpstr>Wingdings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colrain</dc:creator>
  <cp:lastModifiedBy>paul colrain</cp:lastModifiedBy>
  <cp:revision>32</cp:revision>
  <dcterms:created xsi:type="dcterms:W3CDTF">2017-10-15T12:41:38Z</dcterms:created>
  <dcterms:modified xsi:type="dcterms:W3CDTF">2017-10-19T12:48:12Z</dcterms:modified>
</cp:coreProperties>
</file>